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A278-15DE-4519-8F13-A4BF1A491D37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9397-38B1-417B-8C1F-E03C3FD70500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09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A278-15DE-4519-8F13-A4BF1A491D37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9397-38B1-417B-8C1F-E03C3FD70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01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A278-15DE-4519-8F13-A4BF1A491D37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9397-38B1-417B-8C1F-E03C3FD70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61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A278-15DE-4519-8F13-A4BF1A491D37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9397-38B1-417B-8C1F-E03C3FD70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24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A278-15DE-4519-8F13-A4BF1A491D37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9397-38B1-417B-8C1F-E03C3FD70500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4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A278-15DE-4519-8F13-A4BF1A491D37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9397-38B1-417B-8C1F-E03C3FD70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21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A278-15DE-4519-8F13-A4BF1A491D37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9397-38B1-417B-8C1F-E03C3FD70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99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A278-15DE-4519-8F13-A4BF1A491D37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9397-38B1-417B-8C1F-E03C3FD70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86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A278-15DE-4519-8F13-A4BF1A491D37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9397-38B1-417B-8C1F-E03C3FD70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68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510A278-15DE-4519-8F13-A4BF1A491D37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B9397-38B1-417B-8C1F-E03C3FD70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78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A278-15DE-4519-8F13-A4BF1A491D37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9397-38B1-417B-8C1F-E03C3FD70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52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10A278-15DE-4519-8F13-A4BF1A491D37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4CB9397-38B1-417B-8C1F-E03C3FD7050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5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2AD364-A72E-47C1-8B48-6DA606808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686015"/>
          </a:xfrm>
        </p:spPr>
        <p:txBody>
          <a:bodyPr>
            <a:normAutofit/>
          </a:bodyPr>
          <a:lstStyle/>
          <a:p>
            <a:r>
              <a:rPr lang="de-DE" sz="6200"/>
              <a:t>Varianzanalyse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3E003C-319B-4BA4-AE6C-48675223A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tx1">
                    <a:lumMod val="85000"/>
                    <a:lumOff val="15000"/>
                  </a:schemeClr>
                </a:solidFill>
              </a:rPr>
              <a:t>Camille Felten, Elias Fuchs, Esther schweda   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498CB56-C5F1-43B9-A695-F69284AE3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630971"/>
            <a:ext cx="5462001" cy="30723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983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A01C28-7BC0-4F08-8C15-A2849DD04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930" y="1794129"/>
            <a:ext cx="4520694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-&gt;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bei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einer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Signifikanz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größer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0,05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liegt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Normalverteilung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vor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rgbClr val="FF0000"/>
                </a:solidFill>
                <a:latin typeface="+mn-lt"/>
              </a:rPr>
              <a:t>-&gt;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Signifikanz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bei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,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200</a:t>
            </a:r>
            <a:br>
              <a:rPr lang="en-US" sz="2400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-&gt; H</a:t>
            </a:r>
            <a:r>
              <a:rPr lang="en-US" sz="2400" baseline="-25000" dirty="0" smtClean="0">
                <a:solidFill>
                  <a:srgbClr val="FF0000"/>
                </a:solidFill>
                <a:latin typeface="+mn-lt"/>
              </a:rPr>
              <a:t>0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+mn-lt"/>
              </a:rPr>
            </a:br>
            <a:r>
              <a:rPr lang="en-US" sz="2400" dirty="0">
                <a:solidFill>
                  <a:srgbClr val="FF0000"/>
                </a:solidFill>
                <a:latin typeface="+mn-lt"/>
              </a:rPr>
              <a:t>-&gt;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Normalverteilung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liegt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vor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15E8257-C5A9-4025-A8C4-16EBDF7EB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295" y="196958"/>
            <a:ext cx="6275969" cy="597786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221E83A-4158-4914-AC1E-C5498EE737F1}"/>
              </a:ext>
            </a:extLst>
          </p:cNvPr>
          <p:cNvSpPr/>
          <p:nvPr/>
        </p:nvSpPr>
        <p:spPr>
          <a:xfrm>
            <a:off x="6094427" y="4867422"/>
            <a:ext cx="658065" cy="253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70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2E4E42-D5EB-44A9-BB1F-BFF8F7F07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9" y="367575"/>
            <a:ext cx="3987360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en-US" sz="36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Voraussetzung</a:t>
            </a:r>
            <a:r>
              <a:rPr lang="en-US" sz="3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Homogenität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der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Varianzen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wird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Rahmen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der ANOVA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errechnet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DC8AE00-23BC-41E0-9C2B-E6FBD6C09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54" y="824775"/>
            <a:ext cx="7762865" cy="477416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8165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1F8BB40-99F2-49C9-9B22-8618667F3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229" y="901811"/>
            <a:ext cx="7018114" cy="385159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74C028C-69AA-4F6F-AC1C-3AEE7330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221" y="424070"/>
            <a:ext cx="3832481" cy="511525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C10FFBC-E9A8-4364-B924-76B7FEB53077}"/>
              </a:ext>
            </a:extLst>
          </p:cNvPr>
          <p:cNvSpPr txBox="1"/>
          <p:nvPr/>
        </p:nvSpPr>
        <p:spPr>
          <a:xfrm>
            <a:off x="598404" y="4950355"/>
            <a:ext cx="4979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Abhängige Variable = immer metrisch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B01B03A-9099-4B6B-B7D3-0049A1A72304}"/>
              </a:ext>
            </a:extLst>
          </p:cNvPr>
          <p:cNvSpPr/>
          <p:nvPr/>
        </p:nvSpPr>
        <p:spPr>
          <a:xfrm>
            <a:off x="6001174" y="2205239"/>
            <a:ext cx="1318088" cy="53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70F3A19-9326-42C5-BE78-444660FE2C90}"/>
              </a:ext>
            </a:extLst>
          </p:cNvPr>
          <p:cNvSpPr/>
          <p:nvPr/>
        </p:nvSpPr>
        <p:spPr>
          <a:xfrm>
            <a:off x="7282343" y="1174044"/>
            <a:ext cx="872878" cy="1118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3C78D923-DDA9-422A-8620-1F35CB64C025}"/>
              </a:ext>
            </a:extLst>
          </p:cNvPr>
          <p:cNvSpPr/>
          <p:nvPr/>
        </p:nvSpPr>
        <p:spPr>
          <a:xfrm>
            <a:off x="7487926" y="2455695"/>
            <a:ext cx="593457" cy="24191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29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4A804B-164A-473A-92B0-8EF503640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993" y="624143"/>
            <a:ext cx="4032809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-&gt; der Test auf die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Homogenität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der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Varianzen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fällt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positiv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wenn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die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Signifikanz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größer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0,05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ist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-&gt;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hier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Basierend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auf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dem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Mittelwert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Sig=0,052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rgbClr val="FF0000"/>
                </a:solidFill>
                <a:latin typeface="+mn-lt"/>
              </a:rPr>
              <a:t>-&gt;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  <a:latin typeface="+mn-lt"/>
              </a:rPr>
              <a:t>0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wird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erfüllt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-&gt;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Varianzhomogenität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liegt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vor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.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0AD551E-D0CC-40AA-956D-664B12B2C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02" y="1293780"/>
            <a:ext cx="8159192" cy="405193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6567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3AF2D-5559-41A7-A9B6-3F2D9F8C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10058400" cy="650682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+mn-lt"/>
                <a:sym typeface="Wingdings" panose="05000000000000000000" pitchFamily="2" charset="2"/>
              </a:rPr>
              <a:t> da beide Voraussetzungen erfüllt werden, darf </a:t>
            </a:r>
            <a:r>
              <a:rPr lang="de-DE" sz="2400" b="1" u="sng" dirty="0">
                <a:latin typeface="+mn-lt"/>
                <a:sym typeface="Wingdings" panose="05000000000000000000" pitchFamily="2" charset="2"/>
              </a:rPr>
              <a:t>ANOVA</a:t>
            </a:r>
            <a:r>
              <a:rPr lang="de-DE" sz="2400" dirty="0">
                <a:latin typeface="+mn-lt"/>
                <a:sym typeface="Wingdings" panose="05000000000000000000" pitchFamily="2" charset="2"/>
              </a:rPr>
              <a:t> betrachtet werden:  </a:t>
            </a:r>
            <a:endParaRPr lang="de-DE" sz="2400" dirty="0">
              <a:latin typeface="+mn-lt"/>
            </a:endParaRPr>
          </a:p>
        </p:txBody>
      </p:sp>
      <p:pic>
        <p:nvPicPr>
          <p:cNvPr id="5" name="Inhaltsplatzhalter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704D33F-3DDA-4CB8-9FF0-FB0097230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9" y="594880"/>
            <a:ext cx="11410579" cy="3619383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96A77C0-D760-46AF-B4BF-EA1C3448A9DF}"/>
              </a:ext>
            </a:extLst>
          </p:cNvPr>
          <p:cNvSpPr txBox="1"/>
          <p:nvPr/>
        </p:nvSpPr>
        <p:spPr>
          <a:xfrm>
            <a:off x="1622620" y="3826804"/>
            <a:ext cx="935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wenn Signifikanz über 0,05 -&gt; Nullhypothese wird angenommen</a:t>
            </a:r>
          </a:p>
          <a:p>
            <a:r>
              <a:rPr lang="de-DE" sz="2400" dirty="0"/>
              <a:t>wenn Signifikanz unter 0,05 -&gt; Alternativhypothese wird angenommen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9305FDC-EFD0-4620-B513-63FBFB63B2BB}"/>
              </a:ext>
            </a:extLst>
          </p:cNvPr>
          <p:cNvSpPr/>
          <p:nvPr/>
        </p:nvSpPr>
        <p:spPr>
          <a:xfrm>
            <a:off x="10270435" y="2740287"/>
            <a:ext cx="1160686" cy="495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2ADBF75-7B39-4CD2-A4A9-016AD81FE7AE}"/>
              </a:ext>
            </a:extLst>
          </p:cNvPr>
          <p:cNvSpPr txBox="1"/>
          <p:nvPr/>
        </p:nvSpPr>
        <p:spPr>
          <a:xfrm>
            <a:off x="1973293" y="4574665"/>
            <a:ext cx="8653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-&gt; Signifikanz bei ,229 -&gt; Nullhypothese wird angenommen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13975BD-0F18-4671-AAAC-80BEBE900031}"/>
              </a:ext>
            </a:extLst>
          </p:cNvPr>
          <p:cNvSpPr txBox="1"/>
          <p:nvPr/>
        </p:nvSpPr>
        <p:spPr>
          <a:xfrm>
            <a:off x="1973292" y="5036330"/>
            <a:ext cx="9827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-&gt; es besteht </a:t>
            </a:r>
            <a:r>
              <a:rPr lang="de-DE" sz="2400" u="sng" dirty="0">
                <a:solidFill>
                  <a:srgbClr val="FF0000"/>
                </a:solidFill>
              </a:rPr>
              <a:t>kein</a:t>
            </a:r>
            <a:r>
              <a:rPr lang="de-DE" sz="2400" dirty="0"/>
              <a:t> signifikanter </a:t>
            </a:r>
            <a:r>
              <a:rPr lang="de-DE" sz="2400" dirty="0" smtClean="0"/>
              <a:t>Unterschied</a:t>
            </a:r>
          </a:p>
          <a:p>
            <a:endParaRPr lang="de-DE" sz="2400" dirty="0"/>
          </a:p>
          <a:p>
            <a:r>
              <a:rPr lang="de-DE" sz="2400" dirty="0" smtClean="0"/>
              <a:t>Im Falle von H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, müssten die Mittelwerte von Folie 13 interpretiert werden.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7647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6E6F5-704B-4B47-BAFC-1A13C8AF3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96792"/>
            <a:ext cx="10058400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b="1" dirty="0"/>
              <a:t>Danke für Ihre Aufmerksamkeit! </a:t>
            </a:r>
          </a:p>
        </p:txBody>
      </p:sp>
    </p:spTree>
    <p:extLst>
      <p:ext uri="{BB962C8B-B14F-4D97-AF65-F5344CB8AC3E}">
        <p14:creationId xmlns:p14="http://schemas.microsoft.com/office/powerpoint/2010/main" val="155808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39C31-C9AC-4E3F-BBEE-E7C25EE7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&amp; Voraussetzungen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9A286E-E135-4F20-8E8C-4081F69AD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Vergleich von zwei oder mehreren Gruppen einer </a:t>
            </a:r>
            <a:r>
              <a:rPr lang="de-DE" sz="2400" b="1" dirty="0"/>
              <a:t>nominalen</a:t>
            </a:r>
            <a:r>
              <a:rPr lang="de-DE" sz="2400" dirty="0"/>
              <a:t> oder </a:t>
            </a:r>
            <a:r>
              <a:rPr lang="de-DE" sz="2400" b="1" dirty="0"/>
              <a:t>ordinalen</a:t>
            </a:r>
            <a:r>
              <a:rPr lang="de-DE" sz="2400" dirty="0"/>
              <a:t> Variable in Bezug auf ein </a:t>
            </a:r>
            <a:r>
              <a:rPr lang="de-DE" sz="2400" b="1" dirty="0"/>
              <a:t>metrisches</a:t>
            </a:r>
            <a:r>
              <a:rPr lang="de-DE" sz="2400" dirty="0"/>
              <a:t> Merkmal </a:t>
            </a:r>
          </a:p>
          <a:p>
            <a:r>
              <a:rPr lang="de-DE" sz="2400" dirty="0"/>
              <a:t>Formulierung der </a:t>
            </a:r>
            <a:r>
              <a:rPr lang="de-DE" sz="2400" b="1" dirty="0"/>
              <a:t>Null- und Alternativhypothese </a:t>
            </a:r>
          </a:p>
          <a:p>
            <a:r>
              <a:rPr lang="de-DE" sz="2400" b="1" dirty="0"/>
              <a:t>Voraussetzungen</a:t>
            </a:r>
            <a:r>
              <a:rPr lang="de-DE" sz="2400" dirty="0"/>
              <a:t> zur Durchführung der Varianzanalyse:</a:t>
            </a:r>
          </a:p>
          <a:p>
            <a:pPr lvl="1"/>
            <a:r>
              <a:rPr lang="de-DE" sz="2400" dirty="0"/>
              <a:t>Normalverteilung </a:t>
            </a:r>
          </a:p>
          <a:p>
            <a:pPr lvl="1"/>
            <a:r>
              <a:rPr lang="de-DE" sz="2400" dirty="0"/>
              <a:t>Varianzhomogenität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201168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356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1F6D6-37CD-4EAD-B6FB-4A42F64F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Durchführung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D05950-97D9-4C35-9234-5EDB18A38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400" b="1" dirty="0"/>
              <a:t>1. Forschungsfrage stellen </a:t>
            </a:r>
          </a:p>
          <a:p>
            <a:r>
              <a:rPr lang="de-DE" sz="2400" b="1" dirty="0"/>
              <a:t>2. Null- und Alternativhypothese formulieren</a:t>
            </a:r>
            <a:endParaRPr lang="de-DE" sz="2400" dirty="0"/>
          </a:p>
          <a:p>
            <a:r>
              <a:rPr lang="de-DE" sz="2400" b="1" dirty="0"/>
              <a:t>3</a:t>
            </a:r>
            <a:r>
              <a:rPr lang="de-DE" sz="2400" b="1" dirty="0" smtClean="0"/>
              <a:t>. Prüfung der für die ANOVA wichtigen Voraussetzungen: </a:t>
            </a:r>
          </a:p>
          <a:p>
            <a:r>
              <a:rPr lang="de-DE" sz="2400" b="1" dirty="0" smtClean="0"/>
              <a:t>3.1. Testen </a:t>
            </a:r>
            <a:r>
              <a:rPr lang="de-DE" sz="2400" b="1" dirty="0"/>
              <a:t>der Daten auf Normalverteilung </a:t>
            </a:r>
          </a:p>
          <a:p>
            <a:r>
              <a:rPr lang="de-DE" sz="2400" dirty="0"/>
              <a:t>  </a:t>
            </a:r>
            <a:r>
              <a:rPr lang="de-DE" sz="2400" dirty="0">
                <a:sym typeface="Wingdings" panose="05000000000000000000" pitchFamily="2" charset="2"/>
              </a:rPr>
              <a:t>-&gt;</a:t>
            </a:r>
            <a:r>
              <a:rPr lang="de-DE" sz="2400" dirty="0"/>
              <a:t> wenn Signifikanz über 0,05, dann liegt Normalverteilung vor </a:t>
            </a:r>
          </a:p>
          <a:p>
            <a:r>
              <a:rPr lang="de-DE" sz="2400" b="1" dirty="0" smtClean="0"/>
              <a:t>3.2</a:t>
            </a:r>
            <a:r>
              <a:rPr lang="de-DE" sz="2400" b="1" dirty="0" smtClean="0"/>
              <a:t>. </a:t>
            </a:r>
            <a:r>
              <a:rPr lang="de-DE" sz="2400" b="1" dirty="0"/>
              <a:t>Testen auf Homogenität der Varianz </a:t>
            </a:r>
          </a:p>
          <a:p>
            <a:r>
              <a:rPr lang="de-DE" sz="2400" dirty="0"/>
              <a:t>  </a:t>
            </a:r>
            <a:r>
              <a:rPr lang="de-DE" sz="2400" dirty="0">
                <a:sym typeface="Wingdings" panose="05000000000000000000" pitchFamily="2" charset="2"/>
              </a:rPr>
              <a:t>-&gt; wenn Signifikanz über 0,05 liegt, dann ist Homogenität gegeben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7799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98D2C3-8DA0-4832-9776-1F87C813D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84904"/>
            <a:ext cx="10058400" cy="4023360"/>
          </a:xfrm>
        </p:spPr>
        <p:txBody>
          <a:bodyPr/>
          <a:lstStyle/>
          <a:p>
            <a:r>
              <a:rPr lang="de-DE" sz="2400" dirty="0">
                <a:sym typeface="Wingdings" panose="05000000000000000000" pitchFamily="2" charset="2"/>
              </a:rPr>
              <a:t> erst wenn beide Kriterien erfüllt sind, darf </a:t>
            </a:r>
            <a:r>
              <a:rPr lang="de-DE" sz="2400" b="1" dirty="0">
                <a:sym typeface="Wingdings" panose="05000000000000000000" pitchFamily="2" charset="2"/>
              </a:rPr>
              <a:t>ANOVA</a:t>
            </a:r>
            <a:r>
              <a:rPr lang="de-DE" sz="2400" dirty="0">
                <a:sym typeface="Wingdings" panose="05000000000000000000" pitchFamily="2" charset="2"/>
              </a:rPr>
              <a:t> betrachtet werden</a:t>
            </a:r>
          </a:p>
          <a:p>
            <a:pPr marL="0" indent="0">
              <a:buNone/>
            </a:pPr>
            <a:r>
              <a:rPr lang="de-DE" sz="2400" dirty="0">
                <a:sym typeface="Wingdings" panose="05000000000000000000" pitchFamily="2" charset="2"/>
              </a:rPr>
              <a:t> Liegt hier die Signifikanz über 0,05, dann gilt die Nullhypothese </a:t>
            </a:r>
          </a:p>
          <a:p>
            <a:r>
              <a:rPr lang="de-DE" sz="2400" dirty="0">
                <a:sym typeface="Wingdings" panose="05000000000000000000" pitchFamily="2" charset="2"/>
              </a:rPr>
              <a:t>Liegt sie unter 0,05, dann gilt die Alternativhypothese  </a:t>
            </a:r>
            <a:endParaRPr lang="de-DE" sz="2400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1BAA39F-452F-4A97-A166-5B09D4F13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376" y="2297470"/>
            <a:ext cx="4901248" cy="356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6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2BF06-87A8-4EF0-AF9F-DEC39768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880EBE-FF15-4E8A-B068-633349F44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/>
              <a:t>1. </a:t>
            </a: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Unterscheiden sich jene Personen, die ihren Urlaub im Internet buchen von jenen, die ihn im Reisebüro buchen hinsichtlich ihrer Urlaubsausgaben pro Jahr?</a:t>
            </a:r>
            <a:endParaRPr lang="de-DE" sz="2400" b="1" dirty="0"/>
          </a:p>
          <a:p>
            <a:r>
              <a:rPr lang="de-DE" sz="2400" b="1" dirty="0"/>
              <a:t>2. Nullhypothese: </a:t>
            </a:r>
            <a:r>
              <a:rPr lang="de-A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besteht kein signifikanter Unterschied zwischen jenen die ihren Urlaub online und jenen die ihren Urlaub in einem Reisebüro buchen hinsichtlich ihrer Ausgaben.</a:t>
            </a:r>
            <a:endParaRPr lang="de-DE" sz="2400" dirty="0"/>
          </a:p>
          <a:p>
            <a:r>
              <a:rPr lang="de-DE" sz="2400" b="1" dirty="0"/>
              <a:t>Alternativhypothese: </a:t>
            </a:r>
            <a:r>
              <a:rPr lang="de-DE" sz="2400" dirty="0"/>
              <a:t>Es besteht ein signifikanter Unterschied. </a:t>
            </a:r>
          </a:p>
          <a:p>
            <a:pPr marL="0" indent="0">
              <a:buNone/>
            </a:pPr>
            <a:endParaRPr lang="de-DE" sz="24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43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7EFC1-A69A-48D7-AEDC-83A0FC6A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Variablenansicht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7CD63D9-6CB0-4E3C-8038-7ABDF39E8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91" y="2333952"/>
            <a:ext cx="11817955" cy="15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7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B08B5E-C27F-411F-9454-D551A69E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Datenansicht</a:t>
            </a:r>
            <a:endParaRPr lang="en-US" sz="4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3D2D38D-08DF-4712-B1C8-95FDBF235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393" y="300639"/>
            <a:ext cx="5216996" cy="585096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251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2C43BA-0CD5-4252-9C2F-FA25C92D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</a:t>
            </a:r>
            <a:r>
              <a:rPr lang="en-US" sz="36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Voraussetzung</a:t>
            </a:r>
            <a:r>
              <a:rPr lang="en-US" sz="3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Normalverteilung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5" name="Inhaltsplatzhalter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42ADD99-56E4-49DF-A826-68E3BB267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4" y="764609"/>
            <a:ext cx="7813170" cy="480509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171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9979AE-6BF6-45DE-9547-BC29F33F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305" y="1324150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Testvariable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=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immer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die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metrische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Variable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B2E4455-05A0-4DBC-AF7A-D8E19C5E0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0" y="523684"/>
            <a:ext cx="7355273" cy="535515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4046515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Breitbild</PresentationFormat>
  <Paragraphs>40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Times New Roman</vt:lpstr>
      <vt:lpstr>Wingdings</vt:lpstr>
      <vt:lpstr>Rückblick</vt:lpstr>
      <vt:lpstr>Varianzanalyse</vt:lpstr>
      <vt:lpstr>Definition &amp; Voraussetzungen </vt:lpstr>
      <vt:lpstr>Durchführung </vt:lpstr>
      <vt:lpstr>PowerPoint-Präsentation</vt:lpstr>
      <vt:lpstr>Beispiel</vt:lpstr>
      <vt:lpstr>Variablenansicht </vt:lpstr>
      <vt:lpstr>Datenansicht</vt:lpstr>
      <vt:lpstr>1. Voraussetzung: Normalverteilung </vt:lpstr>
      <vt:lpstr>Testvariable = immer die metrische Variable  </vt:lpstr>
      <vt:lpstr>-&gt; bei einer Signifikanz größer als 0,05 liegt Normalverteilung vor.    -&gt; Signifikanz bei ,200 -&gt; H0  -&gt; Normalverteilung liegt vor </vt:lpstr>
      <vt:lpstr>2. Voraussetzung: Homogenität der Varianzen (wird im Rahmen der ANOVA errechnet)</vt:lpstr>
      <vt:lpstr>PowerPoint-Präsentation</vt:lpstr>
      <vt:lpstr>-&gt; der Test auf die Homogenität der Varianzen fällt positiv aus, wenn die Signifikanz größer als 0,05 ist.  -&gt; hier: Basierend auf dem Mittelwert  Sig=0,052  -&gt; H0 wird erfüllt.  -&gt; Varianzhomogenität liegt vor.</vt:lpstr>
      <vt:lpstr> da beide Voraussetzungen erfüllt werden, darf ANOVA betrachtet werden: 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Varianzanalyse</dc:title>
  <dc:creator>Esther Marie Schweda</dc:creator>
  <cp:lastModifiedBy>Traweger, Christian</cp:lastModifiedBy>
  <cp:revision>10</cp:revision>
  <dcterms:created xsi:type="dcterms:W3CDTF">2020-11-10T18:56:09Z</dcterms:created>
  <dcterms:modified xsi:type="dcterms:W3CDTF">2020-11-11T09:09:56Z</dcterms:modified>
</cp:coreProperties>
</file>