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drawings/drawing2.xml" ContentType="application/vnd.openxmlformats-officedocument.drawingml.chartshapes+xml"/>
  <Override PartName="/ppt/charts/chart8.xml" ContentType="application/vnd.openxmlformats-officedocument.drawingml.chart+xml"/>
  <Override PartName="/ppt/drawings/drawing3.xml" ContentType="application/vnd.openxmlformats-officedocument.drawingml.chartshapes+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drawings/drawing4.xml" ContentType="application/vnd.openxmlformats-officedocument.drawingml.chartshapes+xml"/>
  <Override PartName="/ppt/charts/chart16.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8"/>
  </p:handoutMasterIdLst>
  <p:sldIdLst>
    <p:sldId id="256" r:id="rId2"/>
    <p:sldId id="257" r:id="rId3"/>
    <p:sldId id="259" r:id="rId4"/>
    <p:sldId id="267" r:id="rId5"/>
    <p:sldId id="269" r:id="rId6"/>
    <p:sldId id="278" r:id="rId7"/>
    <p:sldId id="279" r:id="rId8"/>
    <p:sldId id="280" r:id="rId9"/>
    <p:sldId id="276" r:id="rId10"/>
    <p:sldId id="277" r:id="rId11"/>
    <p:sldId id="272" r:id="rId12"/>
    <p:sldId id="258" r:id="rId13"/>
    <p:sldId id="274" r:id="rId14"/>
    <p:sldId id="273" r:id="rId15"/>
    <p:sldId id="260" r:id="rId16"/>
    <p:sldId id="261" r:id="rId1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1"/>
    <a:srgbClr val="D722BB"/>
    <a:srgbClr val="E323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FD4443E-F989-4FC4-A0C8-D5A2AF1F390B}" styleName="Dunkle Formatvorlage 1 - Akz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35"/>
    <p:restoredTop sz="94621"/>
  </p:normalViewPr>
  <p:slideViewPr>
    <p:cSldViewPr snapToGrid="0">
      <p:cViewPr varScale="1">
        <p:scale>
          <a:sx n="81" d="100"/>
          <a:sy n="81" d="100"/>
        </p:scale>
        <p:origin x="-108"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ppe1"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12.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Users\caro\Downloads\Image%206_7%20(1).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Microsoft_Excel_Worksheet5.xlsx"/></Relationships>
</file>

<file path=ppt/charts/_rels/chart14.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Users\caro\Downloads\Image%206_7%20(1).xlsx" TargetMode="External"/></Relationships>
</file>

<file path=ppt/charts/_rels/chart15.xml.rels><?xml version="1.0" encoding="UTF-8" standalone="yes"?>
<Relationships xmlns="http://schemas.openxmlformats.org/package/2006/relationships"><Relationship Id="rId3" Type="http://schemas.microsoft.com/office/2011/relationships/chartColorStyle" Target="colors10.xml"/><Relationship Id="rId2" Type="http://schemas.openxmlformats.org/officeDocument/2006/relationships/chartUserShapes" Target="../drawings/drawing4.xml"/><Relationship Id="rId1" Type="http://schemas.openxmlformats.org/officeDocument/2006/relationships/package" Target="../embeddings/Microsoft_Excel_Worksheet6.xlsx"/><Relationship Id="rId4" Type="http://schemas.microsoft.com/office/2011/relationships/chartStyle" Target="style10.xml"/></Relationships>
</file>

<file path=ppt/charts/_rels/chart16.xml.rels><?xml version="1.0" encoding="UTF-8" standalone="yes"?>
<Relationships xmlns="http://schemas.openxmlformats.org/package/2006/relationships"><Relationship Id="rId3" Type="http://schemas.microsoft.com/office/2011/relationships/chartColorStyle" Target="colors11.xml"/><Relationship Id="rId2" Type="http://schemas.openxmlformats.org/officeDocument/2006/relationships/chartUserShapes" Target="../drawings/drawing5.xml"/><Relationship Id="rId1" Type="http://schemas.openxmlformats.org/officeDocument/2006/relationships/oleObject" Target="Diagramm%20in%20Microsoft%20PowerPoint" TargetMode="External"/><Relationship Id="rId4"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oleObject" Target="Mappe1" TargetMode="External"/><Relationship Id="rId4" Type="http://schemas.microsoft.com/office/2011/relationships/chartStyle" Target="style1.xml"/></Relationships>
</file>

<file path=ppt/charts/_rels/chart3.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Users\caro\Desktop\Exel%201.c%20Statistik.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Users\caro\Desktop\Exel%201.c%20Statistik.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Users\caro\Desktop\Exel%201.c%20Statistik.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7.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chartUserShapes" Target="../drawings/drawing2.xml"/><Relationship Id="rId1" Type="http://schemas.openxmlformats.org/officeDocument/2006/relationships/oleObject" Target="file:///C:\Users\Nadine\Daten%20Nadine\2019\UNI\PS%20Statistik\excel%20negativ.xlsx" TargetMode="External"/><Relationship Id="rId4" Type="http://schemas.microsoft.com/office/2011/relationships/chartStyle" Target="style5.xml"/></Relationships>
</file>

<file path=ppt/charts/_rels/chart8.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3.xml"/><Relationship Id="rId1" Type="http://schemas.openxmlformats.org/officeDocument/2006/relationships/oleObject" Target="file:///C:\Users\Nadine\Daten%20Nadine\2019\UNI\PS%20Statistik\Statistik%20Vertiefung_.xlsx" TargetMode="External"/><Relationship Id="rId4" Type="http://schemas.microsoft.com/office/2011/relationships/chartStyle" Target="style6.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solidFill>
                <a:latin typeface="Arial" panose="020B0604020202020204" pitchFamily="34" charset="0"/>
                <a:ea typeface="+mn-ea"/>
                <a:cs typeface="Arial" panose="020B0604020202020204" pitchFamily="34" charset="0"/>
              </a:defRPr>
            </a:pPr>
            <a:r>
              <a:rPr lang="de-AT" sz="2000" b="1" dirty="0">
                <a:solidFill>
                  <a:schemeClr val="tx1"/>
                </a:solidFill>
                <a:latin typeface="Arial" panose="020B0604020202020204" pitchFamily="34" charset="0"/>
                <a:cs typeface="Arial" panose="020B0604020202020204" pitchFamily="34" charset="0"/>
              </a:rPr>
              <a:t>Zufriedenheit mit der Landesregierung ÖVP/Grüne in Tirol </a:t>
            </a:r>
          </a:p>
        </c:rich>
      </c:tx>
      <c:layout>
        <c:manualLayout>
          <c:xMode val="edge"/>
          <c:yMode val="edge"/>
          <c:x val="0.10552793563501331"/>
          <c:y val="4.675822963250284E-2"/>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1"/>
          <c:order val="0"/>
          <c:dPt>
            <c:idx val="0"/>
            <c:bubble3D val="0"/>
            <c:spPr>
              <a:solidFill>
                <a:srgbClr val="7030A1"/>
              </a:solidFill>
            </c:spPr>
            <c:extLst xmlns:c16r2="http://schemas.microsoft.com/office/drawing/2015/06/chart">
              <c:ext xmlns:c16="http://schemas.microsoft.com/office/drawing/2014/chart" uri="{C3380CC4-5D6E-409C-BE32-E72D297353CC}">
                <c16:uniqueId val="{00000001-2E3E-4F75-9448-78B5A7AD20B3}"/>
              </c:ext>
            </c:extLst>
          </c:dPt>
          <c:dPt>
            <c:idx val="1"/>
            <c:bubble3D val="0"/>
            <c:extLst xmlns:c16r2="http://schemas.microsoft.com/office/drawing/2015/06/chart">
              <c:ext xmlns:c16="http://schemas.microsoft.com/office/drawing/2014/chart" uri="{C3380CC4-5D6E-409C-BE32-E72D297353CC}">
                <c16:uniqueId val="{00000003-2E3E-4F75-9448-78B5A7AD20B3}"/>
              </c:ext>
            </c:extLst>
          </c:dPt>
          <c:dPt>
            <c:idx val="2"/>
            <c:bubble3D val="0"/>
            <c:extLst xmlns:c16r2="http://schemas.microsoft.com/office/drawing/2015/06/chart">
              <c:ext xmlns:c16="http://schemas.microsoft.com/office/drawing/2014/chart" uri="{C3380CC4-5D6E-409C-BE32-E72D297353CC}">
                <c16:uniqueId val="{00000005-2E3E-4F75-9448-78B5A7AD20B3}"/>
              </c:ext>
            </c:extLst>
          </c:dPt>
          <c:dLbls>
            <c:dLbl>
              <c:idx val="0"/>
              <c:layout>
                <c:manualLayout>
                  <c:x val="4.0121474383590386E-2"/>
                  <c:y val="2.5804305438876549E-2"/>
                </c:manualLayout>
              </c:layout>
              <c:tx>
                <c:rich>
                  <a:bodyPr/>
                  <a:lstStyle/>
                  <a:p>
                    <a:r>
                      <a:rPr lang="en-US" b="1" dirty="0" err="1"/>
                      <a:t>eher</a:t>
                    </a:r>
                    <a:r>
                      <a:rPr lang="en-US" b="1" dirty="0"/>
                      <a:t> </a:t>
                    </a:r>
                    <a:r>
                      <a:rPr lang="en-US" b="1" dirty="0" err="1"/>
                      <a:t>zufrieden</a:t>
                    </a:r>
                    <a:r>
                      <a:rPr lang="en-US" b="1" dirty="0"/>
                      <a:t> 70%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E3E-4F75-9448-78B5A7AD20B3}"/>
                </c:ext>
                <c:ext xmlns:c15="http://schemas.microsoft.com/office/drawing/2012/chart" uri="{CE6537A1-D6FC-4f65-9D91-7224C49458BB}">
                  <c15:layout>
                    <c:manualLayout>
                      <c:w val="0.18122293279040336"/>
                      <c:h val="9.6817040180241162E-2"/>
                    </c:manualLayout>
                  </c15:layout>
                </c:ext>
              </c:extLst>
            </c:dLbl>
            <c:dLbl>
              <c:idx val="1"/>
              <c:layout>
                <c:manualLayout>
                  <c:x val="-6.3129715121564511E-2"/>
                  <c:y val="6.0073560010331503E-3"/>
                </c:manualLayout>
              </c:layout>
              <c:tx>
                <c:rich>
                  <a:bodyPr/>
                  <a:lstStyle/>
                  <a:p>
                    <a:r>
                      <a:rPr lang="en-US" sz="1400" b="1" dirty="0" err="1"/>
                      <a:t>eher</a:t>
                    </a:r>
                    <a:r>
                      <a:rPr lang="en-US" sz="1400" b="1" dirty="0"/>
                      <a:t> </a:t>
                    </a:r>
                    <a:r>
                      <a:rPr lang="en-US" sz="1400" b="1" dirty="0" err="1"/>
                      <a:t>weniger</a:t>
                    </a:r>
                    <a:r>
                      <a:rPr lang="en-US" sz="1400" b="1" dirty="0"/>
                      <a:t> </a:t>
                    </a:r>
                    <a:r>
                      <a:rPr lang="en-US" sz="1400" b="1" dirty="0" err="1"/>
                      <a:t>zufrieden</a:t>
                    </a:r>
                    <a:r>
                      <a:rPr lang="en-US" sz="1400" b="1" dirty="0"/>
                      <a:t> 30 %</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E3E-4F75-9448-78B5A7AD20B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extLst>
          </c:dLbls>
          <c:cat>
            <c:strRef>
              <c:f>Tabelle1!$A$1:$A$3</c:f>
              <c:strCache>
                <c:ptCount val="2"/>
                <c:pt idx="0">
                  <c:v>eher zufrieden</c:v>
                </c:pt>
                <c:pt idx="1">
                  <c:v>eher weniger zufrieden</c:v>
                </c:pt>
              </c:strCache>
            </c:strRef>
          </c:cat>
          <c:val>
            <c:numRef>
              <c:f>Tabelle1!$C$1:$C$3</c:f>
              <c:numCache>
                <c:formatCode>General</c:formatCode>
                <c:ptCount val="3"/>
                <c:pt idx="0">
                  <c:v>70</c:v>
                </c:pt>
                <c:pt idx="1">
                  <c:v>30</c:v>
                </c:pt>
              </c:numCache>
            </c:numRef>
          </c:val>
          <c:extLst xmlns:c16r2="http://schemas.microsoft.com/office/drawing/2015/06/chart">
            <c:ext xmlns:c16="http://schemas.microsoft.com/office/drawing/2014/chart" uri="{C3380CC4-5D6E-409C-BE32-E72D297353CC}">
              <c16:uniqueId val="{00000006-2E3E-4F75-9448-78B5A7AD20B3}"/>
            </c:ext>
          </c:extLst>
        </c:ser>
        <c:dLbls>
          <c:showLegendKey val="0"/>
          <c:showVal val="0"/>
          <c:showCatName val="0"/>
          <c:showSerName val="0"/>
          <c:showPercent val="0"/>
          <c:showBubbleSize val="0"/>
          <c:showLeaderLines val="1"/>
        </c:dLbls>
        <c:extLst xmlns:c16r2="http://schemas.microsoft.com/office/drawing/2015/06/chart">
          <c:ext xmlns:c15="http://schemas.microsoft.com/office/drawing/2012/chart" uri="{02D57815-91ED-43cb-92C2-25804820EDAC}">
            <c15:filteredPieSeries>
              <c15:ser>
                <c:idx val="0"/>
                <c:order val="0"/>
                <c:dPt>
                  <c:idx val="0"/>
                  <c:bubble3D val="0"/>
                  <c:extLst xmlns:c16r2="http://schemas.microsoft.com/office/drawing/2015/06/chart">
                    <c:ext xmlns:c16="http://schemas.microsoft.com/office/drawing/2014/chart" uri="{C3380CC4-5D6E-409C-BE32-E72D297353CC}">
                      <c16:uniqueId val="{00000008-2E3E-4F75-9448-78B5A7AD20B3}"/>
                    </c:ext>
                  </c:extLst>
                </c:dPt>
                <c:dPt>
                  <c:idx val="1"/>
                  <c:bubble3D val="0"/>
                  <c:extLst xmlns:c16r2="http://schemas.microsoft.com/office/drawing/2015/06/chart">
                    <c:ext xmlns:c16="http://schemas.microsoft.com/office/drawing/2014/chart" uri="{C3380CC4-5D6E-409C-BE32-E72D297353CC}">
                      <c16:uniqueId val="{0000000A-2E3E-4F75-9448-78B5A7AD20B3}"/>
                    </c:ext>
                  </c:extLst>
                </c:dPt>
                <c:dPt>
                  <c:idx val="2"/>
                  <c:bubble3D val="0"/>
                  <c:extLst xmlns:c16r2="http://schemas.microsoft.com/office/drawing/2015/06/chart">
                    <c:ext xmlns:c16="http://schemas.microsoft.com/office/drawing/2014/chart" uri="{C3380CC4-5D6E-409C-BE32-E72D297353CC}">
                      <c16:uniqueId val="{0000000C-2E3E-4F75-9448-78B5A7AD20B3}"/>
                    </c:ext>
                  </c:extLst>
                </c:dPt>
                <c:cat>
                  <c:strRef>
                    <c:extLst xmlns:c16r2="http://schemas.microsoft.com/office/drawing/2015/06/chart">
                      <c:ext uri="{02D57815-91ED-43cb-92C2-25804820EDAC}">
                        <c15:formulaRef>
                          <c15:sqref>Tabelle1!$A$1:$A$3</c15:sqref>
                        </c15:formulaRef>
                      </c:ext>
                    </c:extLst>
                    <c:strCache>
                      <c:ptCount val="2"/>
                      <c:pt idx="0">
                        <c:v>eher zufrieden</c:v>
                      </c:pt>
                      <c:pt idx="1">
                        <c:v>eher weniger zufrieden</c:v>
                      </c:pt>
                    </c:strCache>
                  </c:strRef>
                </c:cat>
                <c:val>
                  <c:numRef>
                    <c:extLst xmlns:c16r2="http://schemas.microsoft.com/office/drawing/2015/06/chart">
                      <c:ext uri="{02D57815-91ED-43cb-92C2-25804820EDAC}">
                        <c15:formulaRef>
                          <c15:sqref>Tabelle1!$B$1:$B$3</c15:sqref>
                        </c15:formulaRef>
                      </c:ext>
                    </c:extLst>
                    <c:numCache>
                      <c:formatCode>General</c:formatCode>
                      <c:ptCount val="3"/>
                    </c:numCache>
                  </c:numRef>
                </c:val>
                <c:extLst xmlns:c16r2="http://schemas.microsoft.com/office/drawing/2015/06/chart">
                  <c:ext xmlns:c16="http://schemas.microsoft.com/office/drawing/2014/chart" uri="{C3380CC4-5D6E-409C-BE32-E72D297353CC}">
                    <c16:uniqueId val="{0000000D-2E3E-4F75-9448-78B5A7AD20B3}"/>
                  </c:ext>
                </c:extLst>
              </c15:ser>
            </c15:filteredPieSeries>
          </c:ext>
        </c:extLst>
      </c:pie3DChart>
      <c:spPr>
        <a:noFill/>
        <a:ln>
          <a:noFill/>
        </a:ln>
        <a:effectLst/>
      </c:spPr>
    </c:plotArea>
    <c:plotVisOnly val="1"/>
    <c:dispBlanksAs val="gap"/>
    <c:showDLblsOverMax val="0"/>
  </c:chart>
  <c:spPr>
    <a:noFill/>
    <a:ln>
      <a:noFill/>
    </a:ln>
    <a:effectLst/>
  </c:spPr>
  <c:txPr>
    <a:bodyPr/>
    <a:lstStyle/>
    <a:p>
      <a:pPr>
        <a:defRPr/>
      </a:pPr>
      <a:endParaRPr lang="de-D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Verkauf</c:v>
                </c:pt>
              </c:strCache>
            </c:strRef>
          </c:tx>
          <c:dPt>
            <c:idx val="0"/>
            <c:bubble3D val="0"/>
            <c:spPr>
              <a:solidFill>
                <a:srgbClr val="000000"/>
              </a:solidFill>
            </c:spPr>
            <c:extLst xmlns:c16r2="http://schemas.microsoft.com/office/drawing/2015/06/chart">
              <c:ext xmlns:c16="http://schemas.microsoft.com/office/drawing/2014/chart" uri="{C3380CC4-5D6E-409C-BE32-E72D297353CC}">
                <c16:uniqueId val="{00000001-9493-41E4-B330-26C2921C39BD}"/>
              </c:ext>
            </c:extLst>
          </c:dPt>
          <c:dPt>
            <c:idx val="1"/>
            <c:bubble3D val="0"/>
            <c:spPr>
              <a:solidFill>
                <a:schemeClr val="accent5"/>
              </a:solidFill>
            </c:spPr>
            <c:extLst xmlns:c16r2="http://schemas.microsoft.com/office/drawing/2015/06/chart">
              <c:ext xmlns:c16="http://schemas.microsoft.com/office/drawing/2014/chart" uri="{C3380CC4-5D6E-409C-BE32-E72D297353CC}">
                <c16:uniqueId val="{00000003-9493-41E4-B330-26C2921C39BD}"/>
              </c:ext>
            </c:extLst>
          </c:dPt>
          <c:dPt>
            <c:idx val="2"/>
            <c:bubble3D val="0"/>
            <c:spPr>
              <a:solidFill>
                <a:srgbClr val="C00000"/>
              </a:solidFill>
            </c:spPr>
            <c:extLst xmlns:c16r2="http://schemas.microsoft.com/office/drawing/2015/06/chart">
              <c:ext xmlns:c16="http://schemas.microsoft.com/office/drawing/2014/chart" uri="{C3380CC4-5D6E-409C-BE32-E72D297353CC}">
                <c16:uniqueId val="{00000005-9493-41E4-B330-26C2921C39BD}"/>
              </c:ext>
            </c:extLst>
          </c:dPt>
          <c:dPt>
            <c:idx val="3"/>
            <c:bubble3D val="0"/>
            <c:spPr>
              <a:solidFill>
                <a:schemeClr val="accent6"/>
              </a:solidFill>
            </c:spPr>
            <c:extLst xmlns:c16r2="http://schemas.microsoft.com/office/drawing/2015/06/chart">
              <c:ext xmlns:c16="http://schemas.microsoft.com/office/drawing/2014/chart" uri="{C3380CC4-5D6E-409C-BE32-E72D297353CC}">
                <c16:uniqueId val="{00000007-9493-41E4-B330-26C2921C39BD}"/>
              </c:ext>
            </c:extLst>
          </c:dPt>
          <c:dPt>
            <c:idx val="4"/>
            <c:bubble3D val="0"/>
            <c:spPr>
              <a:solidFill>
                <a:srgbClr val="D722BB"/>
              </a:solidFill>
            </c:spPr>
            <c:extLst xmlns:c16r2="http://schemas.microsoft.com/office/drawing/2015/06/chart">
              <c:ext xmlns:c16="http://schemas.microsoft.com/office/drawing/2014/chart" uri="{C3380CC4-5D6E-409C-BE32-E72D297353CC}">
                <c16:uniqueId val="{00000009-9493-41E4-B330-26C2921C39BD}"/>
              </c:ext>
            </c:extLst>
          </c:dPt>
          <c:dPt>
            <c:idx val="5"/>
            <c:bubble3D val="0"/>
            <c:spPr>
              <a:solidFill>
                <a:schemeClr val="bg1">
                  <a:lumMod val="50000"/>
                </a:schemeClr>
              </a:solidFill>
            </c:spPr>
            <c:extLst xmlns:c16r2="http://schemas.microsoft.com/office/drawing/2015/06/chart">
              <c:ext xmlns:c16="http://schemas.microsoft.com/office/drawing/2014/chart" uri="{C3380CC4-5D6E-409C-BE32-E72D297353CC}">
                <c16:uniqueId val="{0000000B-9493-41E4-B330-26C2921C39BD}"/>
              </c:ext>
            </c:extLst>
          </c:dPt>
          <c:dPt>
            <c:idx val="6"/>
            <c:bubble3D val="0"/>
            <c:spPr>
              <a:solidFill>
                <a:schemeClr val="lt1"/>
              </a:solidFill>
              <a:ln w="3175" cap="flat" cmpd="sng" algn="ctr">
                <a:solidFill>
                  <a:schemeClr val="dk1"/>
                </a:solidFill>
                <a:prstDash val="solid"/>
              </a:ln>
              <a:effectLst/>
            </c:spPr>
            <c:extLst xmlns:c16r2="http://schemas.microsoft.com/office/drawing/2015/06/chart">
              <c:ext xmlns:c16="http://schemas.microsoft.com/office/drawing/2014/chart" uri="{C3380CC4-5D6E-409C-BE32-E72D297353CC}">
                <c16:uniqueId val="{0000000D-9493-41E4-B330-26C2921C39BD}"/>
              </c:ext>
            </c:extLst>
          </c:dPt>
          <c:dLbls>
            <c:dLbl>
              <c:idx val="0"/>
              <c:layout/>
              <c:tx>
                <c:rich>
                  <a:bodyPr/>
                  <a:lstStyle/>
                  <a:p>
                    <a:r>
                      <a:rPr lang="en-US" dirty="0">
                        <a:solidFill>
                          <a:schemeClr val="bg1"/>
                        </a:solidFill>
                      </a:rPr>
                      <a:t>ÖVP</a:t>
                    </a:r>
                    <a:br>
                      <a:rPr lang="en-US" dirty="0">
                        <a:solidFill>
                          <a:schemeClr val="bg1"/>
                        </a:solidFill>
                      </a:rPr>
                    </a:br>
                    <a:r>
                      <a:rPr lang="en-US" dirty="0" smtClean="0">
                        <a:solidFill>
                          <a:schemeClr val="bg1"/>
                        </a:solidFill>
                      </a:rPr>
                      <a:t>39,4</a:t>
                    </a:r>
                    <a:endParaRPr lang="en-US" dirty="0">
                      <a:solidFill>
                        <a:schemeClr val="bg1"/>
                      </a:solidFill>
                    </a:endParaRPr>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493-41E4-B330-26C2921C39BD}"/>
                </c:ext>
                <c:ext xmlns:c15="http://schemas.microsoft.com/office/drawing/2012/chart" uri="{CE6537A1-D6FC-4f65-9D91-7224C49458BB}"/>
              </c:extLst>
            </c:dLbl>
            <c:dLbl>
              <c:idx val="1"/>
              <c:layout/>
              <c:tx>
                <c:rich>
                  <a:bodyPr/>
                  <a:lstStyle/>
                  <a:p>
                    <a:r>
                      <a:rPr lang="en-US" dirty="0">
                        <a:solidFill>
                          <a:schemeClr val="bg1"/>
                        </a:solidFill>
                      </a:rPr>
                      <a:t>FPÖ</a:t>
                    </a:r>
                    <a:br>
                      <a:rPr lang="en-US" dirty="0">
                        <a:solidFill>
                          <a:schemeClr val="bg1"/>
                        </a:solidFill>
                      </a:rPr>
                    </a:br>
                    <a:r>
                      <a:rPr lang="en-US" dirty="0" smtClean="0">
                        <a:solidFill>
                          <a:schemeClr val="bg1"/>
                        </a:solidFill>
                      </a:rPr>
                      <a:t>6,4</a:t>
                    </a:r>
                    <a:endParaRPr lang="en-US" dirty="0">
                      <a:solidFill>
                        <a:schemeClr val="bg1"/>
                      </a:solidFill>
                    </a:endParaRPr>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9493-41E4-B330-26C2921C39BD}"/>
                </c:ext>
                <c:ext xmlns:c15="http://schemas.microsoft.com/office/drawing/2012/chart" uri="{CE6537A1-D6FC-4f65-9D91-7224C49458BB}"/>
              </c:extLst>
            </c:dLbl>
            <c:dLbl>
              <c:idx val="2"/>
              <c:layout>
                <c:manualLayout>
                  <c:x val="2.1007454609726344E-3"/>
                  <c:y val="-0.10015401934507287"/>
                </c:manualLayout>
              </c:layout>
              <c:tx>
                <c:rich>
                  <a:bodyPr wrap="square" lIns="38100" tIns="19050" rIns="38100" bIns="19050" anchor="ctr">
                    <a:noAutofit/>
                  </a:bodyPr>
                  <a:lstStyle/>
                  <a:p>
                    <a:pPr>
                      <a:defRPr sz="1400" b="1">
                        <a:solidFill>
                          <a:schemeClr val="bg1"/>
                        </a:solidFill>
                        <a:latin typeface="Arial" panose="020B0604020202020204" pitchFamily="34" charset="0"/>
                        <a:cs typeface="Arial" panose="020B0604020202020204" pitchFamily="34" charset="0"/>
                      </a:defRPr>
                    </a:pPr>
                    <a:r>
                      <a:rPr lang="en-US" sz="1400" b="1" dirty="0">
                        <a:solidFill>
                          <a:schemeClr val="bg1"/>
                        </a:solidFill>
                      </a:rPr>
                      <a:t>SPÖ</a:t>
                    </a:r>
                    <a:br>
                      <a:rPr lang="en-US" sz="1400" b="1" dirty="0">
                        <a:solidFill>
                          <a:schemeClr val="bg1"/>
                        </a:solidFill>
                      </a:rPr>
                    </a:br>
                    <a:r>
                      <a:rPr lang="en-US" sz="1400" b="1" dirty="0" smtClean="0">
                        <a:solidFill>
                          <a:schemeClr val="bg1"/>
                        </a:solidFill>
                      </a:rPr>
                      <a:t>8,0</a:t>
                    </a:r>
                    <a:endParaRPr lang="en-US" sz="1400" b="1" dirty="0">
                      <a:solidFill>
                        <a:schemeClr val="bg1"/>
                      </a:solidFill>
                    </a:endParaRPr>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9493-41E4-B330-26C2921C39BD}"/>
                </c:ext>
                <c:ext xmlns:c15="http://schemas.microsoft.com/office/drawing/2012/chart" uri="{CE6537A1-D6FC-4f65-9D91-7224C49458BB}">
                  <c15:layout>
                    <c:manualLayout>
                      <c:w val="8.7398823437197459E-2"/>
                      <c:h val="0.10969354099544494"/>
                    </c:manualLayout>
                  </c15:layout>
                </c:ext>
              </c:extLst>
            </c:dLbl>
            <c:dLbl>
              <c:idx val="3"/>
              <c:layout/>
              <c:tx>
                <c:rich>
                  <a:bodyPr/>
                  <a:lstStyle/>
                  <a:p>
                    <a:r>
                      <a:rPr lang="en-US" dirty="0" err="1"/>
                      <a:t>Grünen</a:t>
                    </a:r>
                    <a:r>
                      <a:rPr lang="en-US" dirty="0"/>
                      <a:t/>
                    </a:r>
                    <a:br>
                      <a:rPr lang="en-US" dirty="0"/>
                    </a:br>
                    <a:r>
                      <a:rPr lang="en-US" dirty="0" smtClean="0"/>
                      <a:t>22,6</a:t>
                    </a:r>
                    <a:endParaRPr lang="en-US" dirty="0"/>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9493-41E4-B330-26C2921C39BD}"/>
                </c:ext>
                <c:ext xmlns:c15="http://schemas.microsoft.com/office/drawing/2012/chart" uri="{CE6537A1-D6FC-4f65-9D91-7224C49458BB}"/>
              </c:extLst>
            </c:dLbl>
            <c:dLbl>
              <c:idx val="4"/>
              <c:layout/>
              <c:tx>
                <c:rich>
                  <a:bodyPr/>
                  <a:lstStyle/>
                  <a:p>
                    <a:r>
                      <a:rPr lang="en-US" dirty="0"/>
                      <a:t>NEOS</a:t>
                    </a:r>
                    <a:br>
                      <a:rPr lang="en-US" dirty="0"/>
                    </a:br>
                    <a:r>
                      <a:rPr lang="en-US" dirty="0" smtClean="0"/>
                      <a:t>6,4</a:t>
                    </a:r>
                    <a:endParaRPr lang="en-US" dirty="0"/>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9493-41E4-B330-26C2921C39BD}"/>
                </c:ext>
                <c:ext xmlns:c15="http://schemas.microsoft.com/office/drawing/2012/chart" uri="{CE6537A1-D6FC-4f65-9D91-7224C49458BB}"/>
              </c:extLst>
            </c:dLbl>
            <c:dLbl>
              <c:idx val="5"/>
              <c:layout>
                <c:manualLayout>
                  <c:x val="1.1959151003423847E-2"/>
                  <c:y val="1.8572909432512167E-2"/>
                </c:manualLayout>
              </c:layout>
              <c:tx>
                <c:rich>
                  <a:bodyPr wrap="square" lIns="38100" tIns="19050" rIns="38100" bIns="19050" anchor="ctr">
                    <a:spAutoFit/>
                  </a:bodyPr>
                  <a:lstStyle/>
                  <a:p>
                    <a:pPr>
                      <a:defRPr sz="1400" b="1">
                        <a:solidFill>
                          <a:srgbClr val="000000"/>
                        </a:solidFill>
                        <a:latin typeface="Arial" panose="020B0604020202020204" pitchFamily="34" charset="0"/>
                        <a:cs typeface="Arial" panose="020B0604020202020204" pitchFamily="34" charset="0"/>
                      </a:defRPr>
                    </a:pPr>
                    <a:r>
                      <a:rPr lang="en-US" sz="1400" b="1" dirty="0" err="1">
                        <a:solidFill>
                          <a:srgbClr val="000000"/>
                        </a:solidFill>
                      </a:rPr>
                      <a:t>Andere</a:t>
                    </a:r>
                    <a:r>
                      <a:rPr lang="en-US" sz="1400" b="1" dirty="0">
                        <a:solidFill>
                          <a:srgbClr val="000000"/>
                        </a:solidFill>
                      </a:rPr>
                      <a:t> </a:t>
                    </a:r>
                    <a:r>
                      <a:rPr lang="en-US" sz="1400" b="1" dirty="0" err="1">
                        <a:solidFill>
                          <a:srgbClr val="000000"/>
                        </a:solidFill>
                      </a:rPr>
                      <a:t>Partei</a:t>
                    </a:r>
                    <a:r>
                      <a:rPr lang="en-US" sz="1400" b="1" dirty="0">
                        <a:solidFill>
                          <a:srgbClr val="000000"/>
                        </a:solidFill>
                      </a:rPr>
                      <a:t/>
                    </a:r>
                    <a:br>
                      <a:rPr lang="en-US" sz="1400" b="1" dirty="0">
                        <a:solidFill>
                          <a:srgbClr val="000000"/>
                        </a:solidFill>
                      </a:rPr>
                    </a:br>
                    <a:r>
                      <a:rPr lang="en-US" sz="1400" b="1" dirty="0" smtClean="0">
                        <a:solidFill>
                          <a:srgbClr val="000000"/>
                        </a:solidFill>
                      </a:rPr>
                      <a:t>1,8</a:t>
                    </a:r>
                    <a:endParaRPr lang="en-US" sz="1400" b="1" dirty="0">
                      <a:solidFill>
                        <a:srgbClr val="000000"/>
                      </a:solidFill>
                    </a:endParaRPr>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9493-41E4-B330-26C2921C39BD}"/>
                </c:ext>
                <c:ext xmlns:c15="http://schemas.microsoft.com/office/drawing/2012/chart" uri="{CE6537A1-D6FC-4f65-9D91-7224C49458BB}"/>
              </c:extLst>
            </c:dLbl>
            <c:dLbl>
              <c:idx val="6"/>
              <c:layout>
                <c:manualLayout>
                  <c:x val="0.10922624099448781"/>
                  <c:y val="0.20242325505499389"/>
                </c:manualLayout>
              </c:layout>
              <c:tx>
                <c:rich>
                  <a:bodyPr wrap="square" lIns="38100" tIns="19050" rIns="38100" bIns="19050" anchor="ctr">
                    <a:spAutoFit/>
                  </a:bodyPr>
                  <a:lstStyle/>
                  <a:p>
                    <a:pPr>
                      <a:defRPr sz="1400" b="1">
                        <a:solidFill>
                          <a:srgbClr val="000000"/>
                        </a:solidFill>
                        <a:latin typeface="Arial" panose="020B0604020202020204" pitchFamily="34" charset="0"/>
                        <a:cs typeface="Arial" panose="020B0604020202020204" pitchFamily="34" charset="0"/>
                      </a:defRPr>
                    </a:pPr>
                    <a:r>
                      <a:rPr lang="en-US" sz="1400" b="1" dirty="0" err="1">
                        <a:solidFill>
                          <a:srgbClr val="000000"/>
                        </a:solidFill>
                      </a:rPr>
                      <a:t>Keine</a:t>
                    </a:r>
                    <a:r>
                      <a:rPr lang="en-US" sz="1400" b="1" baseline="0" dirty="0">
                        <a:solidFill>
                          <a:srgbClr val="000000"/>
                        </a:solidFill>
                      </a:rPr>
                      <a:t> </a:t>
                    </a:r>
                    <a:r>
                      <a:rPr lang="en-US" sz="1400" b="1" baseline="0" dirty="0" err="1">
                        <a:solidFill>
                          <a:srgbClr val="000000"/>
                        </a:solidFill>
                      </a:rPr>
                      <a:t>Angabe</a:t>
                    </a:r>
                    <a:endParaRPr lang="en-US" sz="1400" b="1" baseline="0" dirty="0">
                      <a:solidFill>
                        <a:srgbClr val="000000"/>
                      </a:solidFill>
                    </a:endParaRPr>
                  </a:p>
                  <a:p>
                    <a:pPr>
                      <a:defRPr sz="1400" b="1">
                        <a:solidFill>
                          <a:srgbClr val="000000"/>
                        </a:solidFill>
                        <a:latin typeface="Arial" panose="020B0604020202020204" pitchFamily="34" charset="0"/>
                        <a:cs typeface="Arial" panose="020B0604020202020204" pitchFamily="34" charset="0"/>
                      </a:defRPr>
                    </a:pPr>
                    <a:r>
                      <a:rPr lang="en-US" sz="1400" b="1" dirty="0" smtClean="0">
                        <a:solidFill>
                          <a:srgbClr val="000000"/>
                        </a:solidFill>
                      </a:rPr>
                      <a:t>15,4</a:t>
                    </a:r>
                    <a:endParaRPr lang="de-DE" dirty="0"/>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9493-41E4-B330-26C2921C39BD}"/>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400" b="1">
                    <a:solidFill>
                      <a:schemeClr val="bg1"/>
                    </a:solidFill>
                    <a:latin typeface="Arial" panose="020B0604020202020204" pitchFamily="34" charset="0"/>
                    <a:cs typeface="Arial" panose="020B0604020202020204" pitchFamily="34" charset="0"/>
                  </a:defRPr>
                </a:pPr>
                <a:endParaRPr lang="de-DE"/>
              </a:p>
            </c:txPr>
            <c:dLblPos val="bestFit"/>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Tabelle1!$A$2:$A$8</c:f>
              <c:strCache>
                <c:ptCount val="7"/>
                <c:pt idx="0">
                  <c:v>ÖVP</c:v>
                </c:pt>
                <c:pt idx="1">
                  <c:v>FPÖ</c:v>
                </c:pt>
                <c:pt idx="2">
                  <c:v>SPÖ</c:v>
                </c:pt>
                <c:pt idx="3">
                  <c:v>Grünen</c:v>
                </c:pt>
                <c:pt idx="4">
                  <c:v>Neos</c:v>
                </c:pt>
                <c:pt idx="5">
                  <c:v>Andere Partei</c:v>
                </c:pt>
                <c:pt idx="6">
                  <c:v>Keine Angabe</c:v>
                </c:pt>
              </c:strCache>
            </c:strRef>
          </c:cat>
          <c:val>
            <c:numRef>
              <c:f>Tabelle1!$B$2:$B$8</c:f>
              <c:numCache>
                <c:formatCode>0.00%</c:formatCode>
                <c:ptCount val="7"/>
                <c:pt idx="0">
                  <c:v>0.39400000000000002</c:v>
                </c:pt>
                <c:pt idx="1">
                  <c:v>6.4000000000000001E-2</c:v>
                </c:pt>
                <c:pt idx="2">
                  <c:v>0.08</c:v>
                </c:pt>
                <c:pt idx="3">
                  <c:v>0.22600000000000001</c:v>
                </c:pt>
                <c:pt idx="4">
                  <c:v>6.4000000000000001E-2</c:v>
                </c:pt>
                <c:pt idx="5">
                  <c:v>1.7999999999999999E-2</c:v>
                </c:pt>
                <c:pt idx="6">
                  <c:v>0.154</c:v>
                </c:pt>
              </c:numCache>
            </c:numRef>
          </c:val>
          <c:extLst xmlns:c16r2="http://schemas.microsoft.com/office/drawing/2015/06/chart">
            <c:ext xmlns:c16="http://schemas.microsoft.com/office/drawing/2014/chart" uri="{C3380CC4-5D6E-409C-BE32-E72D297353CC}">
              <c16:uniqueId val="{0000000E-9493-41E4-B330-26C2921C39BD}"/>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de-D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Verkauf</c:v>
                </c:pt>
              </c:strCache>
            </c:strRef>
          </c:tx>
          <c:dPt>
            <c:idx val="0"/>
            <c:bubble3D val="0"/>
            <c:spPr>
              <a:solidFill>
                <a:schemeClr val="tx1"/>
              </a:solidFill>
            </c:spPr>
            <c:extLst xmlns:c16r2="http://schemas.microsoft.com/office/drawing/2015/06/chart">
              <c:ext xmlns:c16="http://schemas.microsoft.com/office/drawing/2014/chart" uri="{C3380CC4-5D6E-409C-BE32-E72D297353CC}">
                <c16:uniqueId val="{00000001-04C2-4F54-906F-871DB5D3C5A8}"/>
              </c:ext>
            </c:extLst>
          </c:dPt>
          <c:dPt>
            <c:idx val="1"/>
            <c:bubble3D val="0"/>
            <c:spPr>
              <a:solidFill>
                <a:schemeClr val="accent5"/>
              </a:solidFill>
            </c:spPr>
            <c:extLst xmlns:c16r2="http://schemas.microsoft.com/office/drawing/2015/06/chart">
              <c:ext xmlns:c16="http://schemas.microsoft.com/office/drawing/2014/chart" uri="{C3380CC4-5D6E-409C-BE32-E72D297353CC}">
                <c16:uniqueId val="{00000003-04C2-4F54-906F-871DB5D3C5A8}"/>
              </c:ext>
            </c:extLst>
          </c:dPt>
          <c:dPt>
            <c:idx val="2"/>
            <c:bubble3D val="0"/>
            <c:spPr>
              <a:solidFill>
                <a:srgbClr val="C00000"/>
              </a:solidFill>
            </c:spPr>
            <c:extLst xmlns:c16r2="http://schemas.microsoft.com/office/drawing/2015/06/chart">
              <c:ext xmlns:c16="http://schemas.microsoft.com/office/drawing/2014/chart" uri="{C3380CC4-5D6E-409C-BE32-E72D297353CC}">
                <c16:uniqueId val="{00000005-04C2-4F54-906F-871DB5D3C5A8}"/>
              </c:ext>
            </c:extLst>
          </c:dPt>
          <c:dPt>
            <c:idx val="3"/>
            <c:bubble3D val="0"/>
            <c:spPr>
              <a:solidFill>
                <a:schemeClr val="accent6"/>
              </a:solidFill>
            </c:spPr>
            <c:extLst xmlns:c16r2="http://schemas.microsoft.com/office/drawing/2015/06/chart">
              <c:ext xmlns:c16="http://schemas.microsoft.com/office/drawing/2014/chart" uri="{C3380CC4-5D6E-409C-BE32-E72D297353CC}">
                <c16:uniqueId val="{00000007-04C2-4F54-906F-871DB5D3C5A8}"/>
              </c:ext>
            </c:extLst>
          </c:dPt>
          <c:dPt>
            <c:idx val="4"/>
            <c:bubble3D val="0"/>
            <c:spPr>
              <a:solidFill>
                <a:srgbClr val="D722BB"/>
              </a:solidFill>
            </c:spPr>
            <c:extLst xmlns:c16r2="http://schemas.microsoft.com/office/drawing/2015/06/chart">
              <c:ext xmlns:c16="http://schemas.microsoft.com/office/drawing/2014/chart" uri="{C3380CC4-5D6E-409C-BE32-E72D297353CC}">
                <c16:uniqueId val="{00000009-04C2-4F54-906F-871DB5D3C5A8}"/>
              </c:ext>
            </c:extLst>
          </c:dPt>
          <c:dPt>
            <c:idx val="5"/>
            <c:bubble3D val="0"/>
            <c:spPr>
              <a:solidFill>
                <a:schemeClr val="bg1">
                  <a:lumMod val="50000"/>
                </a:schemeClr>
              </a:solidFill>
            </c:spPr>
            <c:extLst xmlns:c16r2="http://schemas.microsoft.com/office/drawing/2015/06/chart">
              <c:ext xmlns:c16="http://schemas.microsoft.com/office/drawing/2014/chart" uri="{C3380CC4-5D6E-409C-BE32-E72D297353CC}">
                <c16:uniqueId val="{0000000B-04C2-4F54-906F-871DB5D3C5A8}"/>
              </c:ext>
            </c:extLst>
          </c:dPt>
          <c:dPt>
            <c:idx val="6"/>
            <c:bubble3D val="0"/>
            <c:spPr>
              <a:solidFill>
                <a:schemeClr val="lt1"/>
              </a:solidFill>
              <a:ln w="3175" cap="flat" cmpd="sng" algn="ctr">
                <a:solidFill>
                  <a:schemeClr val="dk1"/>
                </a:solidFill>
                <a:prstDash val="solid"/>
              </a:ln>
              <a:effectLst/>
            </c:spPr>
            <c:extLst xmlns:c16r2="http://schemas.microsoft.com/office/drawing/2015/06/chart">
              <c:ext xmlns:c16="http://schemas.microsoft.com/office/drawing/2014/chart" uri="{C3380CC4-5D6E-409C-BE32-E72D297353CC}">
                <c16:uniqueId val="{0000000D-04C2-4F54-906F-871DB5D3C5A8}"/>
              </c:ext>
            </c:extLst>
          </c:dPt>
          <c:dLbls>
            <c:dLbl>
              <c:idx val="0"/>
              <c:layout>
                <c:manualLayout>
                  <c:x val="-3.7882852698921943E-2"/>
                  <c:y val="0.10006529940264913"/>
                </c:manualLayout>
              </c:layout>
              <c:tx>
                <c:rich>
                  <a:bodyPr wrap="square" lIns="38100" tIns="19050" rIns="38100" bIns="19050" anchor="ctr">
                    <a:noAutofit/>
                  </a:bodyPr>
                  <a:lstStyle/>
                  <a:p>
                    <a:pPr>
                      <a:defRPr sz="1400" b="1">
                        <a:solidFill>
                          <a:schemeClr val="bg1"/>
                        </a:solidFill>
                        <a:latin typeface="Arial" panose="020B0604020202020204" pitchFamily="34" charset="0"/>
                        <a:cs typeface="Arial" panose="020B0604020202020204" pitchFamily="34" charset="0"/>
                      </a:defRPr>
                    </a:pPr>
                    <a:r>
                      <a:rPr lang="en-US" sz="1400" b="1" dirty="0">
                        <a:solidFill>
                          <a:schemeClr val="bg1"/>
                        </a:solidFill>
                      </a:rPr>
                      <a:t>ÖVP</a:t>
                    </a:r>
                    <a:br>
                      <a:rPr lang="en-US" sz="1400" b="1" dirty="0">
                        <a:solidFill>
                          <a:schemeClr val="bg1"/>
                        </a:solidFill>
                      </a:rPr>
                    </a:br>
                    <a:r>
                      <a:rPr lang="en-US" sz="1400" b="1" dirty="0">
                        <a:solidFill>
                          <a:schemeClr val="bg1"/>
                        </a:solidFill>
                      </a:rPr>
                      <a:t>6,20%</a:t>
                    </a:r>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4C2-4F54-906F-871DB5D3C5A8}"/>
                </c:ext>
                <c:ext xmlns:c15="http://schemas.microsoft.com/office/drawing/2012/chart" uri="{CE6537A1-D6FC-4f65-9D91-7224C49458BB}">
                  <c15:layout>
                    <c:manualLayout>
                      <c:w val="0.10493114410061823"/>
                      <c:h val="0.12284360042878113"/>
                    </c:manualLayout>
                  </c15:layout>
                </c:ext>
              </c:extLst>
            </c:dLbl>
            <c:dLbl>
              <c:idx val="1"/>
              <c:layout>
                <c:manualLayout>
                  <c:x val="-0.11057784956860289"/>
                  <c:y val="-0.10423763795321786"/>
                </c:manualLayout>
              </c:layout>
              <c:tx>
                <c:rich>
                  <a:bodyPr/>
                  <a:lstStyle/>
                  <a:p>
                    <a:r>
                      <a:rPr lang="en-US" dirty="0">
                        <a:solidFill>
                          <a:schemeClr val="bg1"/>
                        </a:solidFill>
                      </a:rPr>
                      <a:t>FPÖ</a:t>
                    </a:r>
                    <a:br>
                      <a:rPr lang="en-US" dirty="0">
                        <a:solidFill>
                          <a:schemeClr val="bg1"/>
                        </a:solidFill>
                      </a:rPr>
                    </a:br>
                    <a:r>
                      <a:rPr lang="en-US" dirty="0" smtClean="0">
                        <a:solidFill>
                          <a:schemeClr val="bg1"/>
                        </a:solidFill>
                      </a:rPr>
                      <a:t>46,8</a:t>
                    </a:r>
                    <a:endParaRPr lang="en-US" dirty="0">
                      <a:solidFill>
                        <a:schemeClr val="bg1"/>
                      </a:solidFill>
                    </a:endParaRPr>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04C2-4F54-906F-871DB5D3C5A8}"/>
                </c:ext>
                <c:ext xmlns:c15="http://schemas.microsoft.com/office/drawing/2012/chart" uri="{CE6537A1-D6FC-4f65-9D91-7224C49458BB}"/>
              </c:extLst>
            </c:dLbl>
            <c:dLbl>
              <c:idx val="2"/>
              <c:layout>
                <c:manualLayout>
                  <c:x val="8.9550542425606006E-2"/>
                  <c:y val="-0.14119753877314134"/>
                </c:manualLayout>
              </c:layout>
              <c:tx>
                <c:rich>
                  <a:bodyPr/>
                  <a:lstStyle/>
                  <a:p>
                    <a:r>
                      <a:rPr lang="en-US" dirty="0"/>
                      <a:t>SPÖ</a:t>
                    </a:r>
                    <a:br>
                      <a:rPr lang="en-US" dirty="0"/>
                    </a:br>
                    <a:r>
                      <a:rPr lang="en-US" dirty="0" smtClean="0"/>
                      <a:t>13,8</a:t>
                    </a:r>
                    <a:endParaRPr lang="en-US" dirty="0"/>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04C2-4F54-906F-871DB5D3C5A8}"/>
                </c:ext>
                <c:ext xmlns:c15="http://schemas.microsoft.com/office/drawing/2012/chart" uri="{CE6537A1-D6FC-4f65-9D91-7224C49458BB}"/>
              </c:extLst>
            </c:dLbl>
            <c:dLbl>
              <c:idx val="3"/>
              <c:layout>
                <c:manualLayout>
                  <c:x val="0.12367786815487254"/>
                  <c:y val="-4.2609406425836299E-2"/>
                </c:manualLayout>
              </c:layout>
              <c:tx>
                <c:rich>
                  <a:bodyPr/>
                  <a:lstStyle/>
                  <a:p>
                    <a:r>
                      <a:rPr lang="en-US" dirty="0" err="1"/>
                      <a:t>Grünen</a:t>
                    </a:r>
                    <a:r>
                      <a:rPr lang="en-US" dirty="0"/>
                      <a:t/>
                    </a:r>
                    <a:br>
                      <a:rPr lang="en-US" dirty="0"/>
                    </a:br>
                    <a:r>
                      <a:rPr lang="en-US" dirty="0" smtClean="0"/>
                      <a:t>8,4</a:t>
                    </a:r>
                    <a:endParaRPr lang="en-US" dirty="0"/>
                  </a:p>
                </c:rich>
              </c:tx>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04C2-4F54-906F-871DB5D3C5A8}"/>
                </c:ext>
                <c:ext xmlns:c15="http://schemas.microsoft.com/office/drawing/2012/chart" uri="{CE6537A1-D6FC-4f65-9D91-7224C49458BB}"/>
              </c:extLst>
            </c:dLbl>
            <c:dLbl>
              <c:idx val="4"/>
              <c:layout>
                <c:manualLayout>
                  <c:x val="-1.5130069176063306E-2"/>
                  <c:y val="2.625177413887546E-3"/>
                </c:manualLayout>
              </c:layout>
              <c:tx>
                <c:rich>
                  <a:bodyPr wrap="square" lIns="38100" tIns="19050" rIns="38100" bIns="19050" anchor="ctr">
                    <a:spAutoFit/>
                  </a:bodyPr>
                  <a:lstStyle/>
                  <a:p>
                    <a:pPr>
                      <a:defRPr sz="1400" b="1">
                        <a:solidFill>
                          <a:srgbClr val="000000"/>
                        </a:solidFill>
                        <a:latin typeface="Arial" panose="020B0604020202020204" pitchFamily="34" charset="0"/>
                        <a:cs typeface="Arial" panose="020B0604020202020204" pitchFamily="34" charset="0"/>
                      </a:defRPr>
                    </a:pPr>
                    <a:r>
                      <a:rPr lang="en-US" sz="1400" b="1" dirty="0">
                        <a:solidFill>
                          <a:srgbClr val="000000"/>
                        </a:solidFill>
                      </a:rPr>
                      <a:t>NEOS</a:t>
                    </a:r>
                    <a:br>
                      <a:rPr lang="en-US" sz="1400" b="1" dirty="0">
                        <a:solidFill>
                          <a:srgbClr val="000000"/>
                        </a:solidFill>
                      </a:rPr>
                    </a:br>
                    <a:r>
                      <a:rPr lang="en-US" sz="1400" b="1" dirty="0" smtClean="0">
                        <a:solidFill>
                          <a:srgbClr val="000000"/>
                        </a:solidFill>
                      </a:rPr>
                      <a:t>3,4</a:t>
                    </a:r>
                    <a:endParaRPr lang="en-US" sz="1400" b="1" dirty="0">
                      <a:solidFill>
                        <a:srgbClr val="000000"/>
                      </a:solidFill>
                    </a:endParaRPr>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04C2-4F54-906F-871DB5D3C5A8}"/>
                </c:ext>
                <c:ext xmlns:c15="http://schemas.microsoft.com/office/drawing/2012/chart" uri="{CE6537A1-D6FC-4f65-9D91-7224C49458BB}"/>
              </c:extLst>
            </c:dLbl>
            <c:dLbl>
              <c:idx val="5"/>
              <c:layout>
                <c:manualLayout>
                  <c:x val="1.3040958268932117E-4"/>
                  <c:y val="-6.5878179206060608E-2"/>
                </c:manualLayout>
              </c:layout>
              <c:tx>
                <c:rich>
                  <a:bodyPr wrap="square" lIns="38100" tIns="19050" rIns="38100" bIns="19050" anchor="ctr">
                    <a:noAutofit/>
                  </a:bodyPr>
                  <a:lstStyle/>
                  <a:p>
                    <a:pPr>
                      <a:defRPr sz="1400" b="1">
                        <a:solidFill>
                          <a:srgbClr val="000000"/>
                        </a:solidFill>
                        <a:latin typeface="Arial" panose="020B0604020202020204" pitchFamily="34" charset="0"/>
                        <a:cs typeface="Arial" panose="020B0604020202020204" pitchFamily="34" charset="0"/>
                      </a:defRPr>
                    </a:pPr>
                    <a:r>
                      <a:rPr lang="en-US" sz="1400" b="1" dirty="0" err="1">
                        <a:solidFill>
                          <a:srgbClr val="000000"/>
                        </a:solidFill>
                      </a:rPr>
                      <a:t>Andere</a:t>
                    </a:r>
                    <a:r>
                      <a:rPr lang="en-US" sz="1400" b="1" dirty="0">
                        <a:solidFill>
                          <a:srgbClr val="000000"/>
                        </a:solidFill>
                      </a:rPr>
                      <a:t> </a:t>
                    </a:r>
                    <a:r>
                      <a:rPr lang="en-US" sz="1400" b="1" dirty="0" err="1">
                        <a:solidFill>
                          <a:srgbClr val="000000"/>
                        </a:solidFill>
                      </a:rPr>
                      <a:t>Parteien</a:t>
                    </a:r>
                    <a:r>
                      <a:rPr lang="en-US" sz="1400" b="1" dirty="0">
                        <a:solidFill>
                          <a:srgbClr val="000000"/>
                        </a:solidFill>
                      </a:rPr>
                      <a:t/>
                    </a:r>
                    <a:br>
                      <a:rPr lang="en-US" sz="1400" b="1" dirty="0">
                        <a:solidFill>
                          <a:srgbClr val="000000"/>
                        </a:solidFill>
                      </a:rPr>
                    </a:br>
                    <a:r>
                      <a:rPr lang="en-US" sz="1400" b="1" dirty="0" smtClean="0">
                        <a:solidFill>
                          <a:srgbClr val="000000"/>
                        </a:solidFill>
                      </a:rPr>
                      <a:t>3,2</a:t>
                    </a:r>
                    <a:endParaRPr lang="en-US" sz="1400" b="1" dirty="0">
                      <a:solidFill>
                        <a:srgbClr val="000000"/>
                      </a:solidFill>
                    </a:endParaRPr>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04C2-4F54-906F-871DB5D3C5A8}"/>
                </c:ext>
                <c:ext xmlns:c15="http://schemas.microsoft.com/office/drawing/2012/chart" uri="{CE6537A1-D6FC-4f65-9D91-7224C49458BB}">
                  <c15:layout>
                    <c:manualLayout>
                      <c:w val="0.15204351143544692"/>
                      <c:h val="0.16894010869667142"/>
                    </c:manualLayout>
                  </c15:layout>
                </c:ext>
              </c:extLst>
            </c:dLbl>
            <c:dLbl>
              <c:idx val="6"/>
              <c:layout>
                <c:manualLayout>
                  <c:x val="0.12663008921409427"/>
                  <c:y val="0.17531123953748148"/>
                </c:manualLayout>
              </c:layout>
              <c:tx>
                <c:rich>
                  <a:bodyPr wrap="square" lIns="38100" tIns="19050" rIns="38100" bIns="19050" anchor="ctr">
                    <a:spAutoFit/>
                  </a:bodyPr>
                  <a:lstStyle/>
                  <a:p>
                    <a:pPr>
                      <a:defRPr sz="1400" b="1">
                        <a:solidFill>
                          <a:srgbClr val="000000"/>
                        </a:solidFill>
                        <a:latin typeface="Arial" panose="020B0604020202020204" pitchFamily="34" charset="0"/>
                        <a:cs typeface="Arial" panose="020B0604020202020204" pitchFamily="34" charset="0"/>
                      </a:defRPr>
                    </a:pPr>
                    <a:r>
                      <a:rPr lang="en-US" sz="1400" b="1" dirty="0" err="1">
                        <a:solidFill>
                          <a:srgbClr val="000000"/>
                        </a:solidFill>
                      </a:rPr>
                      <a:t>Keine</a:t>
                    </a:r>
                    <a:r>
                      <a:rPr lang="en-US" sz="1400" b="1" dirty="0">
                        <a:solidFill>
                          <a:srgbClr val="000000"/>
                        </a:solidFill>
                      </a:rPr>
                      <a:t> </a:t>
                    </a:r>
                    <a:r>
                      <a:rPr lang="en-US" sz="1400" b="1" dirty="0" err="1">
                        <a:solidFill>
                          <a:srgbClr val="000000"/>
                        </a:solidFill>
                      </a:rPr>
                      <a:t>Angaben</a:t>
                    </a:r>
                    <a:r>
                      <a:rPr lang="en-US" sz="1400" b="1" dirty="0">
                        <a:solidFill>
                          <a:srgbClr val="000000"/>
                        </a:solidFill>
                      </a:rPr>
                      <a:t/>
                    </a:r>
                    <a:br>
                      <a:rPr lang="en-US" sz="1400" b="1" dirty="0">
                        <a:solidFill>
                          <a:srgbClr val="000000"/>
                        </a:solidFill>
                      </a:rPr>
                    </a:br>
                    <a:r>
                      <a:rPr lang="en-US" sz="1400" b="1" dirty="0" smtClean="0">
                        <a:solidFill>
                          <a:srgbClr val="000000"/>
                        </a:solidFill>
                      </a:rPr>
                      <a:t>18,2</a:t>
                    </a:r>
                    <a:endParaRPr lang="en-US" sz="1400" b="1" dirty="0">
                      <a:solidFill>
                        <a:srgbClr val="000000"/>
                      </a:solidFill>
                    </a:endParaRPr>
                  </a:p>
                </c:rich>
              </c:tx>
              <c:spPr>
                <a:noFill/>
                <a:ln>
                  <a:noFill/>
                </a:ln>
                <a:effectLst/>
              </c:spPr>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04C2-4F54-906F-871DB5D3C5A8}"/>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400" b="1">
                    <a:solidFill>
                      <a:schemeClr val="bg1"/>
                    </a:solidFill>
                    <a:latin typeface="Arial" panose="020B0604020202020204" pitchFamily="34" charset="0"/>
                    <a:cs typeface="Arial" panose="020B0604020202020204" pitchFamily="34" charset="0"/>
                  </a:defRPr>
                </a:pPr>
                <a:endParaRPr lang="de-DE"/>
              </a:p>
            </c:txPr>
            <c:dLblPos val="bestFit"/>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Tabelle1!$A$2:$A$8</c:f>
              <c:strCache>
                <c:ptCount val="7"/>
                <c:pt idx="0">
                  <c:v>ÖVP</c:v>
                </c:pt>
                <c:pt idx="1">
                  <c:v>FPÖ</c:v>
                </c:pt>
                <c:pt idx="2">
                  <c:v>SPÖ</c:v>
                </c:pt>
                <c:pt idx="3">
                  <c:v>Grünen</c:v>
                </c:pt>
                <c:pt idx="4">
                  <c:v>Neos</c:v>
                </c:pt>
                <c:pt idx="5">
                  <c:v>Andere Partei</c:v>
                </c:pt>
                <c:pt idx="6">
                  <c:v>Keine Angabe</c:v>
                </c:pt>
              </c:strCache>
            </c:strRef>
          </c:cat>
          <c:val>
            <c:numRef>
              <c:f>Tabelle1!$B$2:$B$8</c:f>
              <c:numCache>
                <c:formatCode>0.00%</c:formatCode>
                <c:ptCount val="7"/>
                <c:pt idx="0">
                  <c:v>6.2E-2</c:v>
                </c:pt>
                <c:pt idx="1">
                  <c:v>0.46800000000000003</c:v>
                </c:pt>
                <c:pt idx="2">
                  <c:v>0.13800000000000001</c:v>
                </c:pt>
                <c:pt idx="3">
                  <c:v>8.4000000000000005E-2</c:v>
                </c:pt>
                <c:pt idx="4">
                  <c:v>3.4000000000000002E-2</c:v>
                </c:pt>
                <c:pt idx="5">
                  <c:v>3.2000000000000001E-2</c:v>
                </c:pt>
                <c:pt idx="6">
                  <c:v>0.182</c:v>
                </c:pt>
              </c:numCache>
            </c:numRef>
          </c:val>
          <c:extLst xmlns:c16r2="http://schemas.microsoft.com/office/drawing/2015/06/chart">
            <c:ext xmlns:c16="http://schemas.microsoft.com/office/drawing/2014/chart" uri="{C3380CC4-5D6E-409C-BE32-E72D297353CC}">
              <c16:uniqueId val="{0000000E-04C2-4F54-906F-871DB5D3C5A8}"/>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de-D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bg2">
                    <a:lumMod val="10000"/>
                  </a:schemeClr>
                </a:solidFill>
                <a:latin typeface="Arial" panose="020B0604020202020204" pitchFamily="34" charset="0"/>
                <a:ea typeface="+mn-ea"/>
                <a:cs typeface="Arial" panose="020B0604020202020204" pitchFamily="34" charset="0"/>
              </a:defRPr>
            </a:pPr>
            <a:r>
              <a:rPr lang="en-US" sz="2000" b="1" dirty="0">
                <a:solidFill>
                  <a:schemeClr val="bg2">
                    <a:lumMod val="10000"/>
                  </a:schemeClr>
                </a:solidFill>
                <a:latin typeface="Arial" panose="020B0604020202020204" pitchFamily="34" charset="0"/>
                <a:cs typeface="Arial" panose="020B0604020202020204" pitchFamily="34" charset="0"/>
              </a:rPr>
              <a:t>Was </a:t>
            </a:r>
            <a:r>
              <a:rPr lang="en-US" sz="2000" b="1" dirty="0" err="1">
                <a:solidFill>
                  <a:schemeClr val="bg2">
                    <a:lumMod val="10000"/>
                  </a:schemeClr>
                </a:solidFill>
                <a:latin typeface="Arial" panose="020B0604020202020204" pitchFamily="34" charset="0"/>
                <a:cs typeface="Arial" panose="020B0604020202020204" pitchFamily="34" charset="0"/>
              </a:rPr>
              <a:t>macht</a:t>
            </a:r>
            <a:r>
              <a:rPr lang="en-US" sz="2000" b="1" dirty="0">
                <a:solidFill>
                  <a:schemeClr val="bg2">
                    <a:lumMod val="10000"/>
                  </a:schemeClr>
                </a:solidFill>
                <a:latin typeface="Arial" panose="020B0604020202020204" pitchFamily="34" charset="0"/>
                <a:cs typeface="Arial" panose="020B0604020202020204" pitchFamily="34" charset="0"/>
              </a:rPr>
              <a:t> </a:t>
            </a:r>
            <a:r>
              <a:rPr lang="en-US" sz="2000" b="1" dirty="0" err="1">
                <a:solidFill>
                  <a:schemeClr val="bg2">
                    <a:lumMod val="10000"/>
                  </a:schemeClr>
                </a:solidFill>
                <a:latin typeface="Arial" panose="020B0604020202020204" pitchFamily="34" charset="0"/>
                <a:cs typeface="Arial" panose="020B0604020202020204" pitchFamily="34" charset="0"/>
              </a:rPr>
              <a:t>einen</a:t>
            </a:r>
            <a:r>
              <a:rPr lang="en-US" sz="2000" b="1" dirty="0">
                <a:solidFill>
                  <a:schemeClr val="bg2">
                    <a:lumMod val="10000"/>
                  </a:schemeClr>
                </a:solidFill>
                <a:latin typeface="Arial" panose="020B0604020202020204" pitchFamily="34" charset="0"/>
                <a:cs typeface="Arial" panose="020B0604020202020204" pitchFamily="34" charset="0"/>
              </a:rPr>
              <a:t> </a:t>
            </a:r>
            <a:r>
              <a:rPr lang="en-US" sz="2000" b="1" dirty="0" err="1">
                <a:solidFill>
                  <a:schemeClr val="tx1"/>
                </a:solidFill>
                <a:latin typeface="Arial" panose="020B0604020202020204" pitchFamily="34" charset="0"/>
                <a:cs typeface="Arial" panose="020B0604020202020204" pitchFamily="34" charset="0"/>
              </a:rPr>
              <a:t>PolitikerInnen</a:t>
            </a:r>
            <a:r>
              <a:rPr lang="en-US" sz="2000" b="1" dirty="0">
                <a:solidFill>
                  <a:schemeClr val="tx1"/>
                </a:solidFill>
                <a:latin typeface="Arial" panose="020B0604020202020204" pitchFamily="34" charset="0"/>
                <a:cs typeface="Arial" panose="020B0604020202020204" pitchFamily="34" charset="0"/>
              </a:rPr>
              <a:t> </a:t>
            </a:r>
            <a:r>
              <a:rPr lang="en-US" sz="2000" b="1" dirty="0" err="1">
                <a:solidFill>
                  <a:schemeClr val="tx1"/>
                </a:solidFill>
                <a:latin typeface="Arial" panose="020B0604020202020204" pitchFamily="34" charset="0"/>
                <a:cs typeface="Arial" panose="020B0604020202020204" pitchFamily="34" charset="0"/>
              </a:rPr>
              <a:t>erfolgreich</a:t>
            </a:r>
            <a:r>
              <a:rPr lang="en-US" sz="2000" b="1" dirty="0">
                <a:solidFill>
                  <a:schemeClr val="bg2">
                    <a:lumMod val="10000"/>
                  </a:schemeClr>
                </a:solidFill>
                <a:latin typeface="Arial" panose="020B0604020202020204" pitchFamily="34" charset="0"/>
                <a:cs typeface="Arial" panose="020B0604020202020204" pitchFamily="34" charset="0"/>
              </a:rPr>
              <a:t>:</a:t>
            </a:r>
          </a:p>
        </c:rich>
      </c:tx>
      <c:layout/>
      <c:overlay val="0"/>
      <c:spPr>
        <a:noFill/>
        <a:ln>
          <a:noFill/>
        </a:ln>
        <a:effectLst/>
      </c:spPr>
    </c:title>
    <c:autoTitleDeleted val="0"/>
    <c:plotArea>
      <c:layout>
        <c:manualLayout>
          <c:layoutTarget val="inner"/>
          <c:xMode val="edge"/>
          <c:yMode val="edge"/>
          <c:x val="0.49741387718961122"/>
          <c:y val="0.14185222484084159"/>
          <c:w val="0.48300337184506453"/>
          <c:h val="0.78161926613487887"/>
        </c:manualLayout>
      </c:layout>
      <c:barChart>
        <c:barDir val="bar"/>
        <c:grouping val="clustered"/>
        <c:varyColors val="0"/>
        <c:ser>
          <c:idx val="0"/>
          <c:order val="0"/>
          <c:spPr>
            <a:solidFill>
              <a:srgbClr val="7030A0"/>
            </a:solidFill>
            <a:ln>
              <a:noFill/>
            </a:ln>
            <a:effectLst/>
          </c:spPr>
          <c:invertIfNegative val="0"/>
          <c:dLbls>
            <c:dLbl>
              <c:idx val="0"/>
              <c:layout/>
              <c:tx>
                <c:rich>
                  <a:bodyPr/>
                  <a:lstStyle/>
                  <a:p>
                    <a:r>
                      <a:rPr lang="en-US"/>
                      <a:t>13,4%</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1A8-6146-B639-C8F1726C00F6}"/>
                </c:ext>
                <c:ext xmlns:c15="http://schemas.microsoft.com/office/drawing/2012/chart" uri="{CE6537A1-D6FC-4f65-9D91-7224C49458BB}"/>
              </c:extLst>
            </c:dLbl>
            <c:dLbl>
              <c:idx val="1"/>
              <c:layout/>
              <c:tx>
                <c:rich>
                  <a:bodyPr/>
                  <a:lstStyle/>
                  <a:p>
                    <a:r>
                      <a:rPr lang="en-US"/>
                      <a:t>15,4%</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1A8-6146-B639-C8F1726C00F6}"/>
                </c:ext>
                <c:ext xmlns:c15="http://schemas.microsoft.com/office/drawing/2012/chart" uri="{CE6537A1-D6FC-4f65-9D91-7224C49458BB}"/>
              </c:extLst>
            </c:dLbl>
            <c:dLbl>
              <c:idx val="2"/>
              <c:layout/>
              <c:tx>
                <c:rich>
                  <a:bodyPr/>
                  <a:lstStyle/>
                  <a:p>
                    <a:r>
                      <a:rPr lang="en-US"/>
                      <a:t>29,6%</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1A8-6146-B639-C8F1726C00F6}"/>
                </c:ext>
                <c:ext xmlns:c15="http://schemas.microsoft.com/office/drawing/2012/chart" uri="{CE6537A1-D6FC-4f65-9D91-7224C49458BB}"/>
              </c:extLst>
            </c:dLbl>
            <c:dLbl>
              <c:idx val="3"/>
              <c:layout/>
              <c:tx>
                <c:rich>
                  <a:bodyPr/>
                  <a:lstStyle/>
                  <a:p>
                    <a:r>
                      <a:rPr lang="en-US"/>
                      <a:t>29,8%</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1A8-6146-B639-C8F1726C00F6}"/>
                </c:ext>
                <c:ext xmlns:c15="http://schemas.microsoft.com/office/drawing/2012/chart" uri="{CE6537A1-D6FC-4f65-9D91-7224C49458BB}"/>
              </c:extLst>
            </c:dLbl>
            <c:dLbl>
              <c:idx val="4"/>
              <c:layout/>
              <c:tx>
                <c:rich>
                  <a:bodyPr/>
                  <a:lstStyle/>
                  <a:p>
                    <a:r>
                      <a:rPr lang="en-US"/>
                      <a:t>48,7%</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1A8-6146-B639-C8F1726C00F6}"/>
                </c:ext>
                <c:ext xmlns:c15="http://schemas.microsoft.com/office/drawing/2012/chart" uri="{CE6537A1-D6FC-4f65-9D91-7224C49458BB}"/>
              </c:extLst>
            </c:dLbl>
            <c:dLbl>
              <c:idx val="5"/>
              <c:layout/>
              <c:tx>
                <c:rich>
                  <a:bodyPr/>
                  <a:lstStyle/>
                  <a:p>
                    <a:r>
                      <a:rPr lang="en-US"/>
                      <a:t>54%</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C1A8-6146-B639-C8F1726C00F6}"/>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Tabelle1!$B$42:$B$47</c:f>
              <c:strCache>
                <c:ptCount val="6"/>
                <c:pt idx="0">
                  <c:v>positive Berichterstattung/FB…</c:v>
                </c:pt>
                <c:pt idx="1">
                  <c:v>in eigener Partei sich behaupten</c:v>
                </c:pt>
                <c:pt idx="2">
                  <c:v>Verhandlungsgeschick</c:v>
                </c:pt>
                <c:pt idx="3">
                  <c:v>sympathisches öffentliches Auftreten</c:v>
                </c:pt>
                <c:pt idx="4">
                  <c:v>Sachkompetenz</c:v>
                </c:pt>
                <c:pt idx="5">
                  <c:v>Glaubwürdigkeit</c:v>
                </c:pt>
              </c:strCache>
            </c:strRef>
          </c:cat>
          <c:val>
            <c:numRef>
              <c:f>Tabelle1!$C$42:$C$47</c:f>
              <c:numCache>
                <c:formatCode>General</c:formatCode>
                <c:ptCount val="6"/>
                <c:pt idx="0">
                  <c:v>13.4</c:v>
                </c:pt>
                <c:pt idx="1">
                  <c:v>15.4</c:v>
                </c:pt>
                <c:pt idx="2">
                  <c:v>29.6</c:v>
                </c:pt>
                <c:pt idx="3">
                  <c:v>29.8</c:v>
                </c:pt>
                <c:pt idx="4">
                  <c:v>48.7</c:v>
                </c:pt>
                <c:pt idx="5">
                  <c:v>54</c:v>
                </c:pt>
              </c:numCache>
            </c:numRef>
          </c:val>
          <c:extLst xmlns:c16r2="http://schemas.microsoft.com/office/drawing/2015/06/chart">
            <c:ext xmlns:c16="http://schemas.microsoft.com/office/drawing/2014/chart" uri="{C3380CC4-5D6E-409C-BE32-E72D297353CC}">
              <c16:uniqueId val="{00000006-C1A8-6146-B639-C8F1726C00F6}"/>
            </c:ext>
          </c:extLst>
        </c:ser>
        <c:dLbls>
          <c:dLblPos val="outEnd"/>
          <c:showLegendKey val="0"/>
          <c:showVal val="1"/>
          <c:showCatName val="0"/>
          <c:showSerName val="0"/>
          <c:showPercent val="0"/>
          <c:showBubbleSize val="0"/>
        </c:dLbls>
        <c:gapWidth val="182"/>
        <c:axId val="122769408"/>
        <c:axId val="121025024"/>
      </c:barChart>
      <c:catAx>
        <c:axId val="122769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endParaRPr lang="de-DE"/>
          </a:p>
        </c:txPr>
        <c:crossAx val="121025024"/>
        <c:crosses val="autoZero"/>
        <c:auto val="1"/>
        <c:lblAlgn val="ctr"/>
        <c:lblOffset val="100"/>
        <c:noMultiLvlLbl val="0"/>
      </c:catAx>
      <c:valAx>
        <c:axId val="1210250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22769408"/>
        <c:crosses val="autoZero"/>
        <c:crossBetween val="between"/>
      </c:valAx>
      <c:spPr>
        <a:noFill/>
        <a:ln>
          <a:solidFill>
            <a:schemeClr val="accent1"/>
          </a:solidFill>
        </a:ln>
        <a:effectLst/>
      </c:spPr>
    </c:plotArea>
    <c:plotVisOnly val="1"/>
    <c:dispBlanksAs val="gap"/>
    <c:showDLblsOverMax val="0"/>
  </c:chart>
  <c:spPr>
    <a:noFill/>
    <a:ln>
      <a:noFill/>
    </a:ln>
    <a:effectLst/>
  </c:spPr>
  <c:txPr>
    <a:bodyPr/>
    <a:lstStyle/>
    <a:p>
      <a:pPr>
        <a:defRPr/>
      </a:pPr>
      <a:endParaRPr lang="de-D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de-AT" sz="2000" b="1" dirty="0">
                <a:solidFill>
                  <a:schemeClr val="tx1"/>
                </a:solidFill>
                <a:latin typeface="Arial" panose="020B0604020202020204" pitchFamily="34" charset="0"/>
                <a:cs typeface="Arial" panose="020B0604020202020204" pitchFamily="34" charset="0"/>
              </a:rPr>
              <a:t>PolitikerInnen persönlich bekannt</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7030A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380E-6F48-9D46-B0F957242177}"/>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380E-6F48-9D46-B0F957242177}"/>
              </c:ext>
            </c:extLst>
          </c:dPt>
          <c:dLbls>
            <c:dLbl>
              <c:idx val="0"/>
              <c:layout>
                <c:manualLayout>
                  <c:x val="-0.11193263342082251"/>
                  <c:y val="-0.37727617381160689"/>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380E-6F48-9D46-B0F957242177}"/>
                </c:ext>
                <c:ext xmlns:c15="http://schemas.microsoft.com/office/drawing/2012/chart" uri="{CE6537A1-D6FC-4f65-9D91-7224C49458BB}">
                  <c15:layout/>
                </c:ext>
              </c:extLst>
            </c:dLbl>
            <c:dLbl>
              <c:idx val="1"/>
              <c:layout>
                <c:manualLayout>
                  <c:x val="7.3818460192475954E-2"/>
                  <c:y val="-0.11848479877515315"/>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380E-6F48-9D46-B0F957242177}"/>
                </c:ext>
                <c:ext xmlns:c15="http://schemas.microsoft.com/office/drawing/2012/chart" uri="{CE6537A1-D6FC-4f65-9D91-7224C49458BB}">
                  <c15:layout>
                    <c:manualLayout>
                      <c:w val="0.13980555555555554"/>
                      <c:h val="0.14953703703703702"/>
                    </c:manualLayout>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extLst>
          </c:dLbls>
          <c:cat>
            <c:strRef>
              <c:f>Tabelle1!$B$5:$B$6</c:f>
              <c:strCache>
                <c:ptCount val="2"/>
                <c:pt idx="0">
                  <c:v>Ja</c:v>
                </c:pt>
                <c:pt idx="1">
                  <c:v>Nein</c:v>
                </c:pt>
              </c:strCache>
            </c:strRef>
          </c:cat>
          <c:val>
            <c:numRef>
              <c:f>Tabelle1!$C$5:$C$6</c:f>
              <c:numCache>
                <c:formatCode>General</c:formatCode>
                <c:ptCount val="2"/>
                <c:pt idx="0">
                  <c:v>55</c:v>
                </c:pt>
                <c:pt idx="1">
                  <c:v>45</c:v>
                </c:pt>
              </c:numCache>
            </c:numRef>
          </c:val>
          <c:extLst xmlns:c16r2="http://schemas.microsoft.com/office/drawing/2015/06/chart">
            <c:ext xmlns:c16="http://schemas.microsoft.com/office/drawing/2014/chart" uri="{C3380CC4-5D6E-409C-BE32-E72D297353CC}">
              <c16:uniqueId val="{00000004-380E-6F48-9D46-B0F957242177}"/>
            </c:ext>
          </c:extLst>
        </c:ser>
        <c:dLbls>
          <c:dLblPos val="bestFit"/>
          <c:showLegendKey val="0"/>
          <c:showVal val="1"/>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de-D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bg2">
                    <a:lumMod val="10000"/>
                  </a:schemeClr>
                </a:solidFill>
                <a:latin typeface="Arial" panose="020B0604020202020204" pitchFamily="34" charset="0"/>
                <a:ea typeface="+mn-ea"/>
                <a:cs typeface="Arial" panose="020B0604020202020204" pitchFamily="34" charset="0"/>
              </a:defRPr>
            </a:pPr>
            <a:r>
              <a:rPr lang="de-AT" sz="1800" b="1" dirty="0">
                <a:solidFill>
                  <a:schemeClr val="bg2">
                    <a:lumMod val="10000"/>
                  </a:schemeClr>
                </a:solidFill>
                <a:latin typeface="Arial" panose="020B0604020202020204" pitchFamily="34" charset="0"/>
                <a:cs typeface="Arial" panose="020B0604020202020204" pitchFamily="34" charset="0"/>
              </a:rPr>
              <a:t>Meinung über bekannte </a:t>
            </a:r>
            <a:r>
              <a:rPr lang="de-AT" sz="1800" b="1" dirty="0">
                <a:solidFill>
                  <a:schemeClr val="tx1"/>
                </a:solidFill>
                <a:latin typeface="Arial" panose="020B0604020202020204" pitchFamily="34" charset="0"/>
                <a:cs typeface="Arial" panose="020B0604020202020204" pitchFamily="34" charset="0"/>
              </a:rPr>
              <a:t>PolitikerInnen</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7030A0"/>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6F1C-BE4F-A94E-D29F3B967D50}"/>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6F1C-BE4F-A94E-D29F3B967D50}"/>
              </c:ext>
            </c:extLst>
          </c:dPt>
          <c:dLbls>
            <c:dLbl>
              <c:idx val="0"/>
              <c:layout>
                <c:manualLayout>
                  <c:x val="6.6519707424631522E-2"/>
                  <c:y val="-2.546114027413325E-3"/>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6F1C-BE4F-A94E-D29F3B967D50}"/>
                </c:ext>
                <c:ext xmlns:c15="http://schemas.microsoft.com/office/drawing/2012/chart" uri="{CE6537A1-D6FC-4f65-9D91-7224C49458BB}">
                  <c15:layout>
                    <c:manualLayout>
                      <c:w val="0.23016548304596252"/>
                      <c:h val="0.27291666666666664"/>
                    </c:manualLayout>
                  </c15:layout>
                </c:ext>
              </c:extLst>
            </c:dLbl>
            <c:dLbl>
              <c:idx val="1"/>
              <c:layout>
                <c:manualLayout>
                  <c:x val="8.5466562864114429E-2"/>
                  <c:y val="9.6064814814814797E-2"/>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r>
                      <a:rPr lang="de-AT" sz="1400" baseline="0">
                        <a:solidFill>
                          <a:schemeClr val="tx1"/>
                        </a:solidFill>
                        <a:latin typeface="Arial" panose="020B0604020202020204" pitchFamily="34" charset="0"/>
                        <a:cs typeface="Arial" panose="020B0604020202020204" pitchFamily="34" charset="0"/>
                      </a:rPr>
                      <a:t>eher weniger gute Meinung</a:t>
                    </a:r>
                  </a:p>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r>
                      <a:rPr lang="de-AT" sz="1400" baseline="0">
                        <a:solidFill>
                          <a:schemeClr val="tx1"/>
                        </a:solidFill>
                        <a:latin typeface="Arial" panose="020B0604020202020204" pitchFamily="34" charset="0"/>
                        <a:cs typeface="Arial" panose="020B0604020202020204" pitchFamily="34" charset="0"/>
                      </a:rPr>
                      <a:t>
</a:t>
                    </a:r>
                    <a:fld id="{326BA526-EF25-8E42-803D-1333BD8EF565}" type="PERCENTAGE">
                      <a:rPr lang="de-AT" sz="1400" baseline="0">
                        <a:solidFill>
                          <a:schemeClr val="tx1"/>
                        </a:solidFill>
                        <a:latin typeface="Arial" panose="020B0604020202020204" pitchFamily="34" charset="0"/>
                        <a:cs typeface="Arial" panose="020B0604020202020204" pitchFamily="34" charset="0"/>
                      </a:rPr>
                      <a:pPr>
                        <a:defRPr sz="1400" b="1" i="0" u="none" strike="noStrike" kern="1200" baseline="0">
                          <a:solidFill>
                            <a:schemeClr val="tx1"/>
                          </a:solidFill>
                          <a:latin typeface="Arial" panose="020B0604020202020204" pitchFamily="34" charset="0"/>
                          <a:ea typeface="+mn-ea"/>
                          <a:cs typeface="Arial" panose="020B0604020202020204" pitchFamily="34" charset="0"/>
                        </a:defRPr>
                      </a:pPr>
                      <a:t>[PROZENTSATZ]</a:t>
                    </a:fld>
                    <a:endParaRPr lang="de-AT" sz="1400" baseline="0">
                      <a:solidFill>
                        <a:schemeClr val="tx1"/>
                      </a:solidFill>
                      <a:latin typeface="Arial" panose="020B0604020202020204" pitchFamily="34" charset="0"/>
                      <a:cs typeface="Arial" panose="020B0604020202020204" pitchFamily="34" charset="0"/>
                    </a:endParaRPr>
                  </a:p>
                </c:rich>
              </c:tx>
              <c:spPr>
                <a:noFill/>
                <a:ln>
                  <a:noFill/>
                </a:ln>
                <a:effectLst/>
              </c:sp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6F1C-BE4F-A94E-D29F3B967D50}"/>
                </c:ext>
                <c:ext xmlns:c15="http://schemas.microsoft.com/office/drawing/2012/chart" uri="{CE6537A1-D6FC-4f65-9D91-7224C49458BB}">
                  <c15:layout>
                    <c:manualLayout>
                      <c:w val="0.67502876340855533"/>
                      <c:h val="0.20648148148148149"/>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Tabelle1!$B$23:$B$24</c:f>
              <c:strCache>
                <c:ptCount val="2"/>
                <c:pt idx="0">
                  <c:v>eher gute Meinung</c:v>
                </c:pt>
                <c:pt idx="1">
                  <c:v>eher wenige gute Meinung</c:v>
                </c:pt>
              </c:strCache>
            </c:strRef>
          </c:cat>
          <c:val>
            <c:numRef>
              <c:f>Tabelle1!$C$23:$C$24</c:f>
              <c:numCache>
                <c:formatCode>General</c:formatCode>
                <c:ptCount val="2"/>
                <c:pt idx="0">
                  <c:v>87.2</c:v>
                </c:pt>
                <c:pt idx="1">
                  <c:v>12.8</c:v>
                </c:pt>
              </c:numCache>
            </c:numRef>
          </c:val>
          <c:extLst xmlns:c16r2="http://schemas.microsoft.com/office/drawing/2015/06/chart">
            <c:ext xmlns:c16="http://schemas.microsoft.com/office/drawing/2014/chart" uri="{C3380CC4-5D6E-409C-BE32-E72D297353CC}">
              <c16:uniqueId val="{00000004-6F1C-BE4F-A94E-D29F3B967D50}"/>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de-D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Tabelle1!$B$1</c:f>
              <c:strCache>
                <c:ptCount val="1"/>
                <c:pt idx="0">
                  <c:v>Spalte1</c:v>
                </c:pt>
              </c:strCache>
            </c:strRef>
          </c:tx>
          <c:spPr>
            <a:solidFill>
              <a:schemeClr val="accent4"/>
            </a:solidFill>
            <a:ln>
              <a:noFill/>
            </a:ln>
            <a:effectLst/>
          </c:spPr>
          <c:invertIfNegative val="0"/>
          <c:dPt>
            <c:idx val="0"/>
            <c:invertIfNegative val="0"/>
            <c:bubble3D val="0"/>
            <c:spPr>
              <a:solidFill>
                <a:srgbClr val="7030A0"/>
              </a:solidFill>
              <a:ln>
                <a:noFill/>
              </a:ln>
              <a:effectLst/>
            </c:spPr>
            <c:extLst xmlns:c16r2="http://schemas.microsoft.com/office/drawing/2015/06/chart">
              <c:ext xmlns:c16="http://schemas.microsoft.com/office/drawing/2014/chart" uri="{C3380CC4-5D6E-409C-BE32-E72D297353CC}">
                <c16:uniqueId val="{00000001-C76C-4A63-BB89-E31ED3D661CE}"/>
              </c:ext>
            </c:extLst>
          </c:dPt>
          <c:dPt>
            <c:idx val="1"/>
            <c:invertIfNegative val="0"/>
            <c:bubble3D val="0"/>
            <c:spPr>
              <a:solidFill>
                <a:srgbClr val="7030A0"/>
              </a:solidFill>
              <a:ln>
                <a:noFill/>
              </a:ln>
              <a:effectLst/>
            </c:spPr>
            <c:extLst xmlns:c16r2="http://schemas.microsoft.com/office/drawing/2015/06/chart">
              <c:ext xmlns:c16="http://schemas.microsoft.com/office/drawing/2014/chart" uri="{C3380CC4-5D6E-409C-BE32-E72D297353CC}">
                <c16:uniqueId val="{00000003-C76C-4A63-BB89-E31ED3D661CE}"/>
              </c:ext>
            </c:extLst>
          </c:dPt>
          <c:dPt>
            <c:idx val="2"/>
            <c:invertIfNegative val="0"/>
            <c:bubble3D val="0"/>
            <c:spPr>
              <a:solidFill>
                <a:srgbClr val="7030A0"/>
              </a:solidFill>
              <a:ln>
                <a:noFill/>
              </a:ln>
              <a:effectLst/>
            </c:spPr>
            <c:extLst xmlns:c16r2="http://schemas.microsoft.com/office/drawing/2015/06/chart">
              <c:ext xmlns:c16="http://schemas.microsoft.com/office/drawing/2014/chart" uri="{C3380CC4-5D6E-409C-BE32-E72D297353CC}">
                <c16:uniqueId val="{00000005-C76C-4A63-BB89-E31ED3D661CE}"/>
              </c:ext>
            </c:extLst>
          </c:dPt>
          <c:cat>
            <c:strRef>
              <c:f>Tabelle1!$A$2:$A$4</c:f>
              <c:strCache>
                <c:ptCount val="3"/>
                <c:pt idx="0">
                  <c:v>Nein</c:v>
                </c:pt>
                <c:pt idx="1">
                  <c:v>Ja, kann ich mir vorstellen</c:v>
                </c:pt>
                <c:pt idx="2">
                  <c:v>übe selbst ein politisches Amt aus/politisch aktiv</c:v>
                </c:pt>
              </c:strCache>
            </c:strRef>
          </c:cat>
          <c:val>
            <c:numRef>
              <c:f>Tabelle1!$B$2:$B$4</c:f>
              <c:numCache>
                <c:formatCode>0.0%</c:formatCode>
                <c:ptCount val="3"/>
                <c:pt idx="0">
                  <c:v>0.83</c:v>
                </c:pt>
                <c:pt idx="1">
                  <c:v>0.14399999999999999</c:v>
                </c:pt>
                <c:pt idx="2" formatCode="0.00%">
                  <c:v>2.5999999999999999E-2</c:v>
                </c:pt>
              </c:numCache>
            </c:numRef>
          </c:val>
          <c:extLst xmlns:c16r2="http://schemas.microsoft.com/office/drawing/2015/06/chart">
            <c:ext xmlns:c16="http://schemas.microsoft.com/office/drawing/2014/chart" uri="{C3380CC4-5D6E-409C-BE32-E72D297353CC}">
              <c16:uniqueId val="{00000006-C76C-4A63-BB89-E31ED3D661CE}"/>
            </c:ext>
          </c:extLst>
        </c:ser>
        <c:dLbls>
          <c:showLegendKey val="0"/>
          <c:showVal val="0"/>
          <c:showCatName val="0"/>
          <c:showSerName val="0"/>
          <c:showPercent val="0"/>
          <c:showBubbleSize val="0"/>
        </c:dLbls>
        <c:gapWidth val="219"/>
        <c:overlap val="-27"/>
        <c:axId val="122776064"/>
        <c:axId val="89196800"/>
      </c:barChart>
      <c:catAx>
        <c:axId val="12277606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de-DE"/>
          </a:p>
        </c:txPr>
        <c:crossAx val="89196800"/>
        <c:crosses val="autoZero"/>
        <c:auto val="1"/>
        <c:lblAlgn val="ctr"/>
        <c:lblOffset val="100"/>
        <c:noMultiLvlLbl val="0"/>
      </c:catAx>
      <c:valAx>
        <c:axId val="89196800"/>
        <c:scaling>
          <c:orientation val="minMax"/>
        </c:scaling>
        <c:delete val="1"/>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122776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08678460646962"/>
          <c:y val="8.5427135678391955E-2"/>
          <c:w val="0.57165327061390048"/>
          <c:h val="0.82947176829027014"/>
        </c:manualLayout>
      </c:layout>
      <c:pieChart>
        <c:varyColors val="1"/>
        <c:ser>
          <c:idx val="0"/>
          <c:order val="0"/>
          <c:dPt>
            <c:idx val="0"/>
            <c:bubble3D val="0"/>
            <c:spPr>
              <a:solidFill>
                <a:schemeClr val="tx1"/>
              </a:solidFill>
              <a:ln w="19050">
                <a:solidFill>
                  <a:schemeClr val="lt1"/>
                </a:solidFill>
              </a:ln>
              <a:effectLst/>
            </c:spPr>
            <c:extLst xmlns:c16r2="http://schemas.microsoft.com/office/drawing/2015/06/chart">
              <c:ext xmlns:c16="http://schemas.microsoft.com/office/drawing/2014/chart" uri="{C3380CC4-5D6E-409C-BE32-E72D297353CC}">
                <c16:uniqueId val="{00000001-3725-2B43-AECA-D32B8B130C56}"/>
              </c:ext>
            </c:extLst>
          </c:dPt>
          <c:dPt>
            <c:idx val="1"/>
            <c:bubble3D val="0"/>
            <c:spPr>
              <a:solidFill>
                <a:srgbClr val="92D050"/>
              </a:solidFill>
              <a:ln w="19050">
                <a:solidFill>
                  <a:schemeClr val="lt1"/>
                </a:solidFill>
              </a:ln>
              <a:effectLst/>
            </c:spPr>
            <c:extLst xmlns:c16r2="http://schemas.microsoft.com/office/drawing/2015/06/chart">
              <c:ext xmlns:c16="http://schemas.microsoft.com/office/drawing/2014/chart" uri="{C3380CC4-5D6E-409C-BE32-E72D297353CC}">
                <c16:uniqueId val="{00000003-3725-2B43-AECA-D32B8B130C56}"/>
              </c:ext>
            </c:extLst>
          </c:dPt>
          <c:dPt>
            <c:idx val="2"/>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5-3725-2B43-AECA-D32B8B130C56}"/>
              </c:ext>
            </c:extLst>
          </c:dPt>
          <c:dPt>
            <c:idx val="3"/>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7-3725-2B43-AECA-D32B8B130C56}"/>
              </c:ext>
            </c:extLst>
          </c:dPt>
          <c:dPt>
            <c:idx val="4"/>
            <c:bubble3D val="0"/>
            <c:spPr>
              <a:solidFill>
                <a:srgbClr val="D722BB"/>
              </a:solidFill>
              <a:ln w="19050">
                <a:solidFill>
                  <a:schemeClr val="lt1"/>
                </a:solidFill>
              </a:ln>
              <a:effectLst/>
            </c:spPr>
            <c:extLst xmlns:c16r2="http://schemas.microsoft.com/office/drawing/2015/06/chart">
              <c:ext xmlns:c16="http://schemas.microsoft.com/office/drawing/2014/chart" uri="{C3380CC4-5D6E-409C-BE32-E72D297353CC}">
                <c16:uniqueId val="{00000009-3725-2B43-AECA-D32B8B130C56}"/>
              </c:ext>
            </c:extLst>
          </c:dPt>
          <c:dPt>
            <c:idx val="5"/>
            <c:bubble3D val="0"/>
            <c:spPr>
              <a:solidFill>
                <a:schemeClr val="bg1">
                  <a:lumMod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B-3725-2B43-AECA-D32B8B130C56}"/>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dLbl>
            <c:dLbl>
              <c:idx val="5"/>
              <c:layout>
                <c:manualLayout>
                  <c:x val="3.2669461771823977E-2"/>
                  <c:y val="0.1290826178134768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B-3725-2B43-AECA-D32B8B130C56}"/>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'[Diagramm in Microsoft PowerPoint]Tabelle1'!$A$13:$A$18</c:f>
              <c:strCache>
                <c:ptCount val="6"/>
                <c:pt idx="0">
                  <c:v>ÖVP</c:v>
                </c:pt>
                <c:pt idx="1">
                  <c:v>Grünen</c:v>
                </c:pt>
                <c:pt idx="2">
                  <c:v>SPÖ</c:v>
                </c:pt>
                <c:pt idx="3">
                  <c:v>FPÖ</c:v>
                </c:pt>
                <c:pt idx="4">
                  <c:v>Neos</c:v>
                </c:pt>
                <c:pt idx="5">
                  <c:v>Andere Partei</c:v>
                </c:pt>
              </c:strCache>
            </c:strRef>
          </c:cat>
          <c:val>
            <c:numRef>
              <c:f>'[Diagramm in Microsoft PowerPoint]Tabelle1'!$B$13:$B$18</c:f>
              <c:numCache>
                <c:formatCode>0.00%</c:formatCode>
                <c:ptCount val="6"/>
                <c:pt idx="0">
                  <c:v>0.43</c:v>
                </c:pt>
                <c:pt idx="1">
                  <c:v>0.1855</c:v>
                </c:pt>
                <c:pt idx="2">
                  <c:v>0.11</c:v>
                </c:pt>
                <c:pt idx="3">
                  <c:v>0.10249999999999999</c:v>
                </c:pt>
                <c:pt idx="4">
                  <c:v>9.6500000000000002E-2</c:v>
                </c:pt>
                <c:pt idx="5">
                  <c:v>7.5499999999999998E-2</c:v>
                </c:pt>
              </c:numCache>
            </c:numRef>
          </c:val>
          <c:extLst xmlns:c16r2="http://schemas.microsoft.com/office/drawing/2015/06/chart">
            <c:ext xmlns:c16="http://schemas.microsoft.com/office/drawing/2014/chart" uri="{C3380CC4-5D6E-409C-BE32-E72D297353CC}">
              <c16:uniqueId val="{0000000C-3725-2B43-AECA-D32B8B130C56}"/>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0" i="0" u="none" strike="noStrike" kern="1200" spc="0" baseline="0">
                <a:solidFill>
                  <a:schemeClr val="tx1"/>
                </a:solidFill>
                <a:latin typeface="+mn-lt"/>
                <a:ea typeface="+mn-ea"/>
                <a:cs typeface="+mn-cs"/>
              </a:defRPr>
            </a:pPr>
            <a:r>
              <a:rPr lang="de-AT" sz="2000" b="1" i="0" baseline="0" dirty="0">
                <a:solidFill>
                  <a:schemeClr val="tx1"/>
                </a:solidFill>
                <a:effectLst/>
                <a:latin typeface="Arial" panose="020B0604020202020204" pitchFamily="34" charset="0"/>
                <a:cs typeface="Arial" panose="020B0604020202020204" pitchFamily="34" charset="0"/>
              </a:rPr>
              <a:t>Zufriedenheit mit Landeshauptmann Günther Platter</a:t>
            </a:r>
            <a:endParaRPr lang="de-DE" sz="2000" dirty="0">
              <a:solidFill>
                <a:schemeClr val="tx1"/>
              </a:solidFill>
              <a:effectLst/>
              <a:latin typeface="Arial" panose="020B0604020202020204" pitchFamily="34" charset="0"/>
              <a:cs typeface="Arial" panose="020B0604020202020204" pitchFamily="34" charset="0"/>
            </a:endParaRPr>
          </a:p>
        </c:rich>
      </c:tx>
      <c:layout>
        <c:manualLayout>
          <c:xMode val="edge"/>
          <c:yMode val="edge"/>
          <c:x val="0.18530040960426214"/>
          <c:y val="4.0557667934093787E-2"/>
        </c:manualLayout>
      </c:layout>
      <c:overlay val="0"/>
      <c:spPr>
        <a:noFill/>
        <a:ln>
          <a:noFill/>
        </a:ln>
        <a:effectLst/>
      </c:spPr>
    </c:title>
    <c:autoTitleDeleted val="0"/>
    <c:view3D>
      <c:rotX val="30"/>
      <c:rotY val="62"/>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513605474771949"/>
          <c:y val="0.23314331906230357"/>
          <c:w val="0.77092511013215859"/>
          <c:h val="0.68827619931538986"/>
        </c:manualLayout>
      </c:layout>
      <c:pie3DChart>
        <c:varyColors val="1"/>
        <c:ser>
          <c:idx val="0"/>
          <c:order val="0"/>
          <c:dPt>
            <c:idx val="0"/>
            <c:bubble3D val="0"/>
            <c:spPr>
              <a:solidFill>
                <a:srgbClr val="7030A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76B9-BB4B-9D04-AC77542BFCEC}"/>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76B9-BB4B-9D04-AC77542BFCEC}"/>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76B9-BB4B-9D04-AC77542BFCEC}"/>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76B9-BB4B-9D04-AC77542BFCEC}"/>
              </c:ext>
            </c:extLst>
          </c:dPt>
          <c:dLbls>
            <c:delete val="1"/>
          </c:dLbls>
          <c:val>
            <c:numRef>
              <c:f>Tabelle1!$C$1:$C$4</c:f>
              <c:numCache>
                <c:formatCode>0.00%</c:formatCode>
                <c:ptCount val="4"/>
                <c:pt idx="0">
                  <c:v>0.32900000000000001</c:v>
                </c:pt>
                <c:pt idx="1">
                  <c:v>0.56100000000000005</c:v>
                </c:pt>
                <c:pt idx="2">
                  <c:v>8.5999999999999993E-2</c:v>
                </c:pt>
                <c:pt idx="3">
                  <c:v>2.4E-2</c:v>
                </c:pt>
              </c:numCache>
            </c:numRef>
          </c:val>
          <c:extLst xmlns:c16r2="http://schemas.microsoft.com/office/drawing/2015/06/chart">
            <c:ext xmlns:c16="http://schemas.microsoft.com/office/drawing/2014/chart" uri="{C3380CC4-5D6E-409C-BE32-E72D297353CC}">
              <c16:uniqueId val="{00000008-76B9-BB4B-9D04-AC77542BFCEC}"/>
            </c:ext>
          </c:extLst>
        </c:ser>
        <c:dLbls>
          <c:dLblPos val="ctr"/>
          <c:showLegendKey val="0"/>
          <c:showVal val="0"/>
          <c:showCatName val="0"/>
          <c:showSerName val="0"/>
          <c:showPercent val="1"/>
          <c:showBubbleSize val="0"/>
          <c:showLeaderLines val="1"/>
        </c:dLbls>
      </c:pie3DChart>
      <c:spPr>
        <a:solidFill>
          <a:schemeClr val="bg1"/>
        </a:solid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57332870618013E-2"/>
          <c:y val="9.1953410844148251E-2"/>
          <c:w val="0.90369555386431066"/>
          <c:h val="0.71681321084864391"/>
        </c:manualLayout>
      </c:layout>
      <c:pieChart>
        <c:varyColors val="1"/>
        <c:ser>
          <c:idx val="0"/>
          <c:order val="0"/>
          <c:tx>
            <c:strRef>
              <c:f>Tabelle1!$C$1</c:f>
              <c:strCache>
                <c:ptCount val="1"/>
                <c:pt idx="0">
                  <c:v>Bundesebene</c:v>
                </c:pt>
              </c:strCache>
            </c:strRef>
          </c:tx>
          <c:dPt>
            <c:idx val="0"/>
            <c:bubble3D val="0"/>
            <c:spPr>
              <a:solidFill>
                <a:srgbClr val="7030A1"/>
              </a:solidFill>
              <a:ln w="19050">
                <a:solidFill>
                  <a:schemeClr val="lt1"/>
                </a:solidFill>
              </a:ln>
              <a:effectLst/>
            </c:spPr>
            <c:extLst xmlns:c16r2="http://schemas.microsoft.com/office/drawing/2015/06/chart">
              <c:ext xmlns:c16="http://schemas.microsoft.com/office/drawing/2014/chart" uri="{C3380CC4-5D6E-409C-BE32-E72D297353CC}">
                <c16:uniqueId val="{00000001-E0BF-A841-B7F3-A4C309EFF751}"/>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0BF-A841-B7F3-A4C309EFF751}"/>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0BF-A841-B7F3-A4C309EFF751}"/>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0BF-A841-B7F3-A4C309EFF751}"/>
              </c:ext>
            </c:extLst>
          </c:dPt>
          <c:dLbls>
            <c:dLbl>
              <c:idx val="0"/>
              <c:layout>
                <c:manualLayout>
                  <c:x val="-2.6665715341429249E-2"/>
                  <c:y val="9.268044619422569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E0BF-A841-B7F3-A4C309EFF751}"/>
                </c:ext>
                <c:ext xmlns:c15="http://schemas.microsoft.com/office/drawing/2012/chart" uri="{CE6537A1-D6FC-4f65-9D91-7224C49458BB}"/>
              </c:extLst>
            </c:dLbl>
            <c:dLbl>
              <c:idx val="1"/>
              <c:layout>
                <c:manualLayout>
                  <c:x val="-0.16181283985749431"/>
                  <c:y val="9.5849190726159231E-2"/>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E0BF-A841-B7F3-A4C309EFF751}"/>
                </c:ext>
                <c:ext xmlns:c15="http://schemas.microsoft.com/office/drawing/2012/chart" uri="{CE6537A1-D6FC-4f65-9D91-7224C49458BB}"/>
              </c:extLst>
            </c:dLbl>
            <c:dLbl>
              <c:idx val="2"/>
              <c:layout>
                <c:manualLayout>
                  <c:x val="0.12870434930180488"/>
                  <c:y val="-0.17118437428887073"/>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E0BF-A841-B7F3-A4C309EFF751}"/>
                </c:ext>
                <c:ext xmlns:c15="http://schemas.microsoft.com/office/drawing/2012/chart" uri="{CE6537A1-D6FC-4f65-9D91-7224C49458BB}"/>
              </c:extLst>
            </c:dLbl>
            <c:dLbl>
              <c:idx val="3"/>
              <c:layout>
                <c:manualLayout>
                  <c:x val="0.11784127758843192"/>
                  <c:y val="0.14067093175853015"/>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7-E0BF-A841-B7F3-A4C309EFF75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Tabelle1!$C$2:$C$5</c:f>
              <c:numCache>
                <c:formatCode>0.00%</c:formatCode>
                <c:ptCount val="4"/>
                <c:pt idx="0">
                  <c:v>4.7E-2</c:v>
                </c:pt>
                <c:pt idx="1">
                  <c:v>0.23899999999999999</c:v>
                </c:pt>
                <c:pt idx="2">
                  <c:v>0.59899999999999998</c:v>
                </c:pt>
                <c:pt idx="3">
                  <c:v>0.11700000000000001</c:v>
                </c:pt>
              </c:numCache>
            </c:numRef>
          </c:val>
          <c:extLst xmlns:c16r2="http://schemas.microsoft.com/office/drawing/2015/06/chart">
            <c:ext xmlns:c16="http://schemas.microsoft.com/office/drawing/2014/chart" uri="{C3380CC4-5D6E-409C-BE32-E72D297353CC}">
              <c16:uniqueId val="{00000008-E0BF-A841-B7F3-A4C309EFF751}"/>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C7E-EB4D-911F-83C50497D4E8}"/>
              </c:ext>
            </c:extLst>
          </c:dPt>
          <c:dPt>
            <c:idx val="1"/>
            <c:bubble3D val="0"/>
            <c:spPr>
              <a:solidFill>
                <a:srgbClr val="7030A1"/>
              </a:solidFill>
              <a:ln w="19050">
                <a:solidFill>
                  <a:schemeClr val="lt1"/>
                </a:solidFill>
              </a:ln>
              <a:effectLst/>
            </c:spPr>
            <c:extLst xmlns:c16r2="http://schemas.microsoft.com/office/drawing/2015/06/chart">
              <c:ext xmlns:c16="http://schemas.microsoft.com/office/drawing/2014/chart" uri="{C3380CC4-5D6E-409C-BE32-E72D297353CC}">
                <c16:uniqueId val="{00000003-EC7E-EB4D-911F-83C50497D4E8}"/>
              </c:ext>
            </c:extLst>
          </c:dPt>
          <c:dPt>
            <c:idx val="2"/>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5-EC7E-EB4D-911F-83C50497D4E8}"/>
              </c:ext>
            </c:extLst>
          </c:dPt>
          <c:dPt>
            <c:idx val="3"/>
            <c:bubble3D val="0"/>
            <c:spPr>
              <a:solidFill>
                <a:schemeClr val="bg2">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EC7E-EB4D-911F-83C50497D4E8}"/>
              </c:ext>
            </c:extLst>
          </c:dPt>
          <c:dPt>
            <c:idx val="4"/>
            <c:bubble3D val="0"/>
            <c:spPr>
              <a:solidFill>
                <a:srgbClr val="FFC000"/>
              </a:solidFill>
              <a:ln w="19050">
                <a:solidFill>
                  <a:schemeClr val="lt1"/>
                </a:solidFill>
              </a:ln>
              <a:effectLst/>
            </c:spPr>
            <c:extLst xmlns:c16r2="http://schemas.microsoft.com/office/drawing/2015/06/chart">
              <c:ext xmlns:c16="http://schemas.microsoft.com/office/drawing/2014/chart" uri="{C3380CC4-5D6E-409C-BE32-E72D297353CC}">
                <c16:uniqueId val="{00000009-EC7E-EB4D-911F-83C50497D4E8}"/>
              </c:ext>
            </c:extLst>
          </c:dPt>
          <c:dLbls>
            <c:dLbl>
              <c:idx val="0"/>
              <c:delete val="1"/>
              <c:extLst xmlns:c16r2="http://schemas.microsoft.com/office/drawing/2015/06/chart">
                <c:ext xmlns:c16="http://schemas.microsoft.com/office/drawing/2014/chart" uri="{C3380CC4-5D6E-409C-BE32-E72D297353CC}">
                  <c16:uniqueId val="{00000001-EC7E-EB4D-911F-83C50497D4E8}"/>
                </c:ext>
                <c:ext xmlns:c15="http://schemas.microsoft.com/office/drawing/2012/chart" uri="{CE6537A1-D6FC-4f65-9D91-7224C49458BB}"/>
              </c:extLst>
            </c:dLbl>
            <c:dLbl>
              <c:idx val="1"/>
              <c:layout>
                <c:manualLayout>
                  <c:x val="-9.4417127552839528E-2"/>
                  <c:y val="0.15460224362169911"/>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EC7E-EB4D-911F-83C50497D4E8}"/>
                </c:ext>
                <c:ext xmlns:c15="http://schemas.microsoft.com/office/drawing/2012/chart" uri="{CE6537A1-D6FC-4f65-9D91-7224C49458BB}"/>
              </c:extLst>
            </c:dLbl>
            <c:dLbl>
              <c:idx val="4"/>
              <c:layout>
                <c:manualLayout>
                  <c:x val="3.0516330710358953E-2"/>
                  <c:y val="9.043315031852827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9-EC7E-EB4D-911F-83C50497D4E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Tabelle1!$E$1:$E$5</c:f>
              <c:numCache>
                <c:formatCode>0.00%</c:formatCode>
                <c:ptCount val="5"/>
                <c:pt idx="0" formatCode="General">
                  <c:v>0</c:v>
                </c:pt>
                <c:pt idx="1">
                  <c:v>0.129</c:v>
                </c:pt>
                <c:pt idx="2">
                  <c:v>0.53800000000000003</c:v>
                </c:pt>
                <c:pt idx="3">
                  <c:v>0.28399999999999997</c:v>
                </c:pt>
                <c:pt idx="4">
                  <c:v>4.8000000000000001E-2</c:v>
                </c:pt>
              </c:numCache>
            </c:numRef>
          </c:val>
          <c:extLst xmlns:c16r2="http://schemas.microsoft.com/office/drawing/2015/06/chart">
            <c:ext xmlns:c16="http://schemas.microsoft.com/office/drawing/2014/chart" uri="{C3380CC4-5D6E-409C-BE32-E72D297353CC}">
              <c16:uniqueId val="{0000000A-EC7E-EB4D-911F-83C50497D4E8}"/>
            </c:ext>
          </c:extLst>
        </c:ser>
        <c:ser>
          <c:idx val="1"/>
          <c:order val="1"/>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C-EC7E-EB4D-911F-83C50497D4E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E-EC7E-EB4D-911F-83C50497D4E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10-EC7E-EB4D-911F-83C50497D4E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12-EC7E-EB4D-911F-83C50497D4E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14-EC7E-EB4D-911F-83C50497D4E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Tabelle1!$F$1:$F$5</c:f>
              <c:numCache>
                <c:formatCode>General</c:formatCode>
                <c:ptCount val="5"/>
              </c:numCache>
            </c:numRef>
          </c:val>
          <c:extLst xmlns:c16r2="http://schemas.microsoft.com/office/drawing/2015/06/chart">
            <c:ext xmlns:c16="http://schemas.microsoft.com/office/drawing/2014/chart" uri="{C3380CC4-5D6E-409C-BE32-E72D297353CC}">
              <c16:uniqueId val="{00000015-EC7E-EB4D-911F-83C50497D4E8}"/>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708-8840-8BBB-072CA44BD0AC}"/>
              </c:ext>
            </c:extLst>
          </c:dPt>
          <c:dPt>
            <c:idx val="1"/>
            <c:bubble3D val="0"/>
            <c:spPr>
              <a:solidFill>
                <a:srgbClr val="7030A1"/>
              </a:solidFill>
              <a:ln w="19050">
                <a:solidFill>
                  <a:srgbClr val="7030A1"/>
                </a:solidFill>
              </a:ln>
              <a:effectLst/>
            </c:spPr>
            <c:extLst xmlns:c16r2="http://schemas.microsoft.com/office/drawing/2015/06/chart">
              <c:ext xmlns:c16="http://schemas.microsoft.com/office/drawing/2014/chart" uri="{C3380CC4-5D6E-409C-BE32-E72D297353CC}">
                <c16:uniqueId val="{00000003-F708-8840-8BBB-072CA44BD0AC}"/>
              </c:ext>
            </c:extLst>
          </c:dPt>
          <c:dPt>
            <c:idx val="2"/>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5-F708-8840-8BBB-072CA44BD0AC}"/>
              </c:ext>
            </c:extLst>
          </c:dPt>
          <c:dPt>
            <c:idx val="3"/>
            <c:bubble3D val="0"/>
            <c:spPr>
              <a:solidFill>
                <a:schemeClr val="bg2">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F708-8840-8BBB-072CA44BD0AC}"/>
              </c:ext>
            </c:extLst>
          </c:dPt>
          <c:dPt>
            <c:idx val="4"/>
            <c:bubble3D val="0"/>
            <c:spPr>
              <a:solidFill>
                <a:srgbClr val="FFC000"/>
              </a:solidFill>
              <a:ln w="19050">
                <a:solidFill>
                  <a:schemeClr val="lt1"/>
                </a:solidFill>
              </a:ln>
              <a:effectLst/>
            </c:spPr>
            <c:extLst xmlns:c16r2="http://schemas.microsoft.com/office/drawing/2015/06/chart">
              <c:ext xmlns:c16="http://schemas.microsoft.com/office/drawing/2014/chart" uri="{C3380CC4-5D6E-409C-BE32-E72D297353CC}">
                <c16:uniqueId val="{00000009-F708-8840-8BBB-072CA44BD0AC}"/>
              </c:ext>
            </c:extLst>
          </c:dPt>
          <c:dLbls>
            <c:dLbl>
              <c:idx val="0"/>
              <c:delete val="1"/>
              <c:extLst xmlns:c16r2="http://schemas.microsoft.com/office/drawing/2015/06/chart">
                <c:ext xmlns:c16="http://schemas.microsoft.com/office/drawing/2014/chart" uri="{C3380CC4-5D6E-409C-BE32-E72D297353CC}">
                  <c16:uniqueId val="{00000001-F708-8840-8BBB-072CA44BD0AC}"/>
                </c:ext>
                <c:ext xmlns:c15="http://schemas.microsoft.com/office/drawing/2012/chart" uri="{CE6537A1-D6FC-4f65-9D91-7224C49458BB}"/>
              </c:extLst>
            </c:dLbl>
            <c:dLbl>
              <c:idx val="4"/>
              <c:layout>
                <c:manualLayout>
                  <c:x val="3.2954538131676384E-2"/>
                  <c:y val="9.067205832451777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9-F708-8840-8BBB-072CA44BD0AC}"/>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Tabelle1!$G$1:$G$5</c:f>
              <c:numCache>
                <c:formatCode>0%</c:formatCode>
                <c:ptCount val="5"/>
                <c:pt idx="0" formatCode="General">
                  <c:v>0</c:v>
                </c:pt>
                <c:pt idx="1">
                  <c:v>0.26</c:v>
                </c:pt>
                <c:pt idx="2" formatCode="0.00%">
                  <c:v>0.433</c:v>
                </c:pt>
                <c:pt idx="3" formatCode="0.00%">
                  <c:v>0.25800000000000001</c:v>
                </c:pt>
                <c:pt idx="4">
                  <c:v>0.05</c:v>
                </c:pt>
              </c:numCache>
            </c:numRef>
          </c:val>
          <c:extLst xmlns:c16r2="http://schemas.microsoft.com/office/drawing/2015/06/chart">
            <c:ext xmlns:c16="http://schemas.microsoft.com/office/drawing/2014/chart" uri="{C3380CC4-5D6E-409C-BE32-E72D297353CC}">
              <c16:uniqueId val="{0000000A-F708-8840-8BBB-072CA44BD0AC}"/>
            </c:ext>
          </c:extLst>
        </c:ser>
        <c:ser>
          <c:idx val="1"/>
          <c:order val="1"/>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C-F708-8840-8BBB-072CA44BD0AC}"/>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E-F708-8840-8BBB-072CA44BD0A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10-F708-8840-8BBB-072CA44BD0A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12-F708-8840-8BBB-072CA44BD0AC}"/>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14-F708-8840-8BBB-072CA44BD0A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Tabelle1!$H$1:$H$5</c:f>
              <c:numCache>
                <c:formatCode>General</c:formatCode>
                <c:ptCount val="5"/>
              </c:numCache>
            </c:numRef>
          </c:val>
          <c:extLst xmlns:c16r2="http://schemas.microsoft.com/office/drawing/2015/06/chart">
            <c:ext xmlns:c16="http://schemas.microsoft.com/office/drawing/2014/chart" uri="{C3380CC4-5D6E-409C-BE32-E72D297353CC}">
              <c16:uniqueId val="{00000015-F708-8840-8BBB-072CA44BD0AC}"/>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de-AT" sz="2000" b="1" i="0" u="none" strike="noStrike" baseline="0" dirty="0">
                <a:solidFill>
                  <a:schemeClr val="tx1"/>
                </a:solidFill>
                <a:effectLst/>
                <a:latin typeface="Arial" panose="020B0604020202020204" pitchFamily="34" charset="0"/>
                <a:cs typeface="Arial" panose="020B0604020202020204" pitchFamily="34" charset="0"/>
              </a:rPr>
              <a:t>Eigenschaften zu ausgewählten Berufsgruppen</a:t>
            </a:r>
            <a:endParaRPr lang="de-AT" sz="2000" b="1" dirty="0">
              <a:solidFill>
                <a:schemeClr val="tx1"/>
              </a:solidFill>
              <a:latin typeface="Arial" panose="020B0604020202020204" pitchFamily="34" charset="0"/>
              <a:cs typeface="Arial" panose="020B0604020202020204" pitchFamily="34" charset="0"/>
            </a:endParaRPr>
          </a:p>
        </c:rich>
      </c:tx>
      <c:layout>
        <c:manualLayout>
          <c:xMode val="edge"/>
          <c:yMode val="edge"/>
          <c:x val="0.30024313048495188"/>
          <c:y val="3.3678194509340529E-3"/>
        </c:manualLayout>
      </c:layout>
      <c:overlay val="0"/>
      <c:spPr>
        <a:noFill/>
        <a:ln>
          <a:noFill/>
        </a:ln>
        <a:effectLst/>
      </c:spPr>
    </c:title>
    <c:autoTitleDeleted val="0"/>
    <c:plotArea>
      <c:layout/>
      <c:barChart>
        <c:barDir val="bar"/>
        <c:grouping val="stacked"/>
        <c:varyColors val="0"/>
        <c:ser>
          <c:idx val="0"/>
          <c:order val="0"/>
          <c:tx>
            <c:strRef>
              <c:f>Tabelle1!$B$1</c:f>
              <c:strCache>
                <c:ptCount val="1"/>
                <c:pt idx="0">
                  <c:v>positiv</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Universitätsprofessor</c:v>
                </c:pt>
                <c:pt idx="1">
                  <c:v>Journalist</c:v>
                </c:pt>
                <c:pt idx="2">
                  <c:v>Politiker</c:v>
                </c:pt>
              </c:strCache>
            </c:strRef>
          </c:cat>
          <c:val>
            <c:numRef>
              <c:f>Tabelle1!$B$2:$B$4</c:f>
              <c:numCache>
                <c:formatCode>0%</c:formatCode>
                <c:ptCount val="3"/>
                <c:pt idx="0" formatCode="0.00%">
                  <c:v>0.68300000000000005</c:v>
                </c:pt>
                <c:pt idx="1">
                  <c:v>0.57999999999999996</c:v>
                </c:pt>
                <c:pt idx="2" formatCode="0.00%">
                  <c:v>0.33700000000000002</c:v>
                </c:pt>
              </c:numCache>
            </c:numRef>
          </c:val>
          <c:extLst xmlns:c16r2="http://schemas.microsoft.com/office/drawing/2015/06/chart">
            <c:ext xmlns:c16="http://schemas.microsoft.com/office/drawing/2014/chart" uri="{C3380CC4-5D6E-409C-BE32-E72D297353CC}">
              <c16:uniqueId val="{00000000-7983-42A8-8BDE-A5DB6BFB6F8D}"/>
            </c:ext>
          </c:extLst>
        </c:ser>
        <c:ser>
          <c:idx val="1"/>
          <c:order val="1"/>
          <c:tx>
            <c:strRef>
              <c:f>Tabelle1!$C$1</c:f>
              <c:strCache>
                <c:ptCount val="1"/>
                <c:pt idx="0">
                  <c:v>negativ</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Universitätsprofessor</c:v>
                </c:pt>
                <c:pt idx="1">
                  <c:v>Journalist</c:v>
                </c:pt>
                <c:pt idx="2">
                  <c:v>Politiker</c:v>
                </c:pt>
              </c:strCache>
            </c:strRef>
          </c:cat>
          <c:val>
            <c:numRef>
              <c:f>Tabelle1!$C$2:$C$4</c:f>
              <c:numCache>
                <c:formatCode>0.00%</c:formatCode>
                <c:ptCount val="3"/>
                <c:pt idx="0">
                  <c:v>8.7999999999999995E-2</c:v>
                </c:pt>
                <c:pt idx="1">
                  <c:v>0.224</c:v>
                </c:pt>
                <c:pt idx="2">
                  <c:v>0.498</c:v>
                </c:pt>
              </c:numCache>
            </c:numRef>
          </c:val>
          <c:extLst xmlns:c16r2="http://schemas.microsoft.com/office/drawing/2015/06/chart">
            <c:ext xmlns:c16="http://schemas.microsoft.com/office/drawing/2014/chart" uri="{C3380CC4-5D6E-409C-BE32-E72D297353CC}">
              <c16:uniqueId val="{00000001-7983-42A8-8BDE-A5DB6BFB6F8D}"/>
            </c:ext>
          </c:extLst>
        </c:ser>
        <c:ser>
          <c:idx val="2"/>
          <c:order val="2"/>
          <c:tx>
            <c:strRef>
              <c:f>Tabelle1!$D$1</c:f>
              <c:strCache>
                <c:ptCount val="1"/>
                <c:pt idx="0">
                  <c:v>neutral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Universitätsprofessor</c:v>
                </c:pt>
                <c:pt idx="1">
                  <c:v>Journalist</c:v>
                </c:pt>
                <c:pt idx="2">
                  <c:v>Politiker</c:v>
                </c:pt>
              </c:strCache>
            </c:strRef>
          </c:cat>
          <c:val>
            <c:numRef>
              <c:f>Tabelle1!$D$2:$D$4</c:f>
              <c:numCache>
                <c:formatCode>0.00%</c:formatCode>
                <c:ptCount val="3"/>
                <c:pt idx="0">
                  <c:v>0.22900000000000001</c:v>
                </c:pt>
                <c:pt idx="1">
                  <c:v>0.19500000000000001</c:v>
                </c:pt>
                <c:pt idx="2">
                  <c:v>0.16500000000000001</c:v>
                </c:pt>
              </c:numCache>
            </c:numRef>
          </c:val>
          <c:extLst xmlns:c16r2="http://schemas.microsoft.com/office/drawing/2015/06/chart">
            <c:ext xmlns:c16="http://schemas.microsoft.com/office/drawing/2014/chart" uri="{C3380CC4-5D6E-409C-BE32-E72D297353CC}">
              <c16:uniqueId val="{00000002-7983-42A8-8BDE-A5DB6BFB6F8D}"/>
            </c:ext>
          </c:extLst>
        </c:ser>
        <c:dLbls>
          <c:dLblPos val="ctr"/>
          <c:showLegendKey val="0"/>
          <c:showVal val="1"/>
          <c:showCatName val="0"/>
          <c:showSerName val="0"/>
          <c:showPercent val="0"/>
          <c:showBubbleSize val="0"/>
        </c:dLbls>
        <c:gapWidth val="150"/>
        <c:overlap val="100"/>
        <c:axId val="88006656"/>
        <c:axId val="91313792"/>
      </c:barChart>
      <c:catAx>
        <c:axId val="88006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crossAx val="91313792"/>
        <c:crosses val="autoZero"/>
        <c:auto val="1"/>
        <c:lblAlgn val="ctr"/>
        <c:lblOffset val="100"/>
        <c:noMultiLvlLbl val="0"/>
      </c:catAx>
      <c:valAx>
        <c:axId val="91313792"/>
        <c:scaling>
          <c:orientation val="minMax"/>
          <c:max val="1"/>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8800665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5921971617955"/>
          <c:y val="0.24242887308290731"/>
          <c:w val="0.79740780283820456"/>
          <c:h val="0.71750406897461838"/>
        </c:manualLayout>
      </c:layout>
      <c:barChart>
        <c:barDir val="bar"/>
        <c:grouping val="stacked"/>
        <c:varyColors val="0"/>
        <c:ser>
          <c:idx val="0"/>
          <c:order val="0"/>
          <c:tx>
            <c:strRef>
              <c:f>Tabelle1!$B$1</c:f>
              <c:strCache>
                <c:ptCount val="1"/>
                <c:pt idx="0">
                  <c:v>trifft eher zu</c:v>
                </c:pt>
              </c:strCache>
            </c:strRef>
          </c:tx>
          <c:spPr>
            <a:solidFill>
              <a:schemeClr val="accent6"/>
            </a:solidFill>
            <a:ln>
              <a:noFill/>
            </a:ln>
            <a:effectLst/>
          </c:spPr>
          <c:invertIfNegative val="0"/>
          <c:dPt>
            <c:idx val="0"/>
            <c:invertIfNegative val="0"/>
            <c:bubble3D val="0"/>
            <c:spPr>
              <a:solidFill>
                <a:srgbClr val="7030A1"/>
              </a:solidFill>
              <a:ln>
                <a:noFill/>
              </a:ln>
              <a:effectLst/>
            </c:spPr>
            <c:extLst xmlns:c16r2="http://schemas.microsoft.com/office/drawing/2015/06/chart">
              <c:ext xmlns:c16="http://schemas.microsoft.com/office/drawing/2014/chart" uri="{C3380CC4-5D6E-409C-BE32-E72D297353CC}">
                <c16:uniqueId val="{00000003-44F7-084A-9341-26E6A8AB7A67}"/>
              </c:ext>
            </c:extLst>
          </c:dPt>
          <c:dPt>
            <c:idx val="1"/>
            <c:invertIfNegative val="0"/>
            <c:bubble3D val="0"/>
            <c:spPr>
              <a:solidFill>
                <a:srgbClr val="7030A1"/>
              </a:solidFill>
              <a:ln>
                <a:noFill/>
              </a:ln>
              <a:effectLst/>
            </c:spPr>
            <c:extLst xmlns:c16r2="http://schemas.microsoft.com/office/drawing/2015/06/chart">
              <c:ext xmlns:c16="http://schemas.microsoft.com/office/drawing/2014/chart" uri="{C3380CC4-5D6E-409C-BE32-E72D297353CC}">
                <c16:uniqueId val="{00000002-44F7-084A-9341-26E6A8AB7A67}"/>
              </c:ext>
            </c:extLst>
          </c:dPt>
          <c:dPt>
            <c:idx val="2"/>
            <c:invertIfNegative val="0"/>
            <c:bubble3D val="0"/>
            <c:spPr>
              <a:solidFill>
                <a:srgbClr val="7030A1"/>
              </a:solidFill>
              <a:ln>
                <a:noFill/>
              </a:ln>
              <a:effectLst/>
            </c:spPr>
            <c:extLst xmlns:c16r2="http://schemas.microsoft.com/office/drawing/2015/06/chart">
              <c:ext xmlns:c16="http://schemas.microsoft.com/office/drawing/2014/chart" uri="{C3380CC4-5D6E-409C-BE32-E72D297353CC}">
                <c16:uniqueId val="{00000001-44F7-084A-9341-26E6A8AB7A67}"/>
              </c:ext>
            </c:extLst>
          </c:dPt>
          <c:dPt>
            <c:idx val="3"/>
            <c:invertIfNegative val="0"/>
            <c:bubble3D val="0"/>
            <c:spPr>
              <a:solidFill>
                <a:srgbClr val="7030A1"/>
              </a:solidFill>
              <a:ln>
                <a:noFill/>
              </a:ln>
              <a:effectLst/>
            </c:spPr>
            <c:extLst xmlns:c16r2="http://schemas.microsoft.com/office/drawing/2015/06/chart">
              <c:ext xmlns:c16="http://schemas.microsoft.com/office/drawing/2014/chart" uri="{C3380CC4-5D6E-409C-BE32-E72D297353CC}">
                <c16:uniqueId val="{00000000-44F7-084A-9341-26E6A8AB7A67}"/>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bürgernahe politik</c:v>
                </c:pt>
                <c:pt idx="1">
                  <c:v>kompetent</c:v>
                </c:pt>
                <c:pt idx="2">
                  <c:v>gute vorbilder</c:v>
                </c:pt>
                <c:pt idx="3">
                  <c:v>fleißig</c:v>
                </c:pt>
              </c:strCache>
            </c:strRef>
          </c:cat>
          <c:val>
            <c:numRef>
              <c:f>Tabelle1!$B$2:$B$5</c:f>
              <c:numCache>
                <c:formatCode>0.00%</c:formatCode>
                <c:ptCount val="4"/>
                <c:pt idx="0">
                  <c:v>0.40200000000000002</c:v>
                </c:pt>
                <c:pt idx="1">
                  <c:v>0.51800000000000002</c:v>
                </c:pt>
                <c:pt idx="2">
                  <c:v>0.21199999999999999</c:v>
                </c:pt>
                <c:pt idx="3">
                  <c:v>0.57999999999999996</c:v>
                </c:pt>
              </c:numCache>
            </c:numRef>
          </c:val>
          <c:extLst xmlns:c16r2="http://schemas.microsoft.com/office/drawing/2015/06/chart">
            <c:ext xmlns:c16="http://schemas.microsoft.com/office/drawing/2014/chart" uri="{C3380CC4-5D6E-409C-BE32-E72D297353CC}">
              <c16:uniqueId val="{00000000-FF4C-475B-AD42-CC960737EDD9}"/>
            </c:ext>
          </c:extLst>
        </c:ser>
        <c:ser>
          <c:idx val="1"/>
          <c:order val="1"/>
          <c:tx>
            <c:strRef>
              <c:f>Tabelle1!$C$1</c:f>
              <c:strCache>
                <c:ptCount val="1"/>
                <c:pt idx="0">
                  <c:v>trifft nicht zu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bürgernahe politik</c:v>
                </c:pt>
                <c:pt idx="1">
                  <c:v>kompetent</c:v>
                </c:pt>
                <c:pt idx="2">
                  <c:v>gute vorbilder</c:v>
                </c:pt>
                <c:pt idx="3">
                  <c:v>fleißig</c:v>
                </c:pt>
              </c:strCache>
            </c:strRef>
          </c:cat>
          <c:val>
            <c:numRef>
              <c:f>Tabelle1!$C$2:$C$5</c:f>
              <c:numCache>
                <c:formatCode>0.00%</c:formatCode>
                <c:ptCount val="4"/>
                <c:pt idx="0">
                  <c:v>0.58799999999999997</c:v>
                </c:pt>
                <c:pt idx="1">
                  <c:v>0.47199999999999998</c:v>
                </c:pt>
                <c:pt idx="2">
                  <c:v>0.78</c:v>
                </c:pt>
                <c:pt idx="3">
                  <c:v>0.40400000000000003</c:v>
                </c:pt>
              </c:numCache>
            </c:numRef>
          </c:val>
          <c:extLst xmlns:c16r2="http://schemas.microsoft.com/office/drawing/2015/06/chart">
            <c:ext xmlns:c16="http://schemas.microsoft.com/office/drawing/2014/chart" uri="{C3380CC4-5D6E-409C-BE32-E72D297353CC}">
              <c16:uniqueId val="{00000001-FF4C-475B-AD42-CC960737EDD9}"/>
            </c:ext>
          </c:extLst>
        </c:ser>
        <c:ser>
          <c:idx val="2"/>
          <c:order val="2"/>
          <c:tx>
            <c:strRef>
              <c:f>Tabelle1!$D$1</c:f>
              <c:strCache>
                <c:ptCount val="1"/>
                <c:pt idx="0">
                  <c:v>k.A.</c:v>
                </c:pt>
              </c:strCache>
            </c:strRef>
          </c:tx>
          <c:spPr>
            <a:solidFill>
              <a:schemeClr val="accent4"/>
            </a:solidFill>
            <a:ln>
              <a:noFill/>
            </a:ln>
            <a:effectLst/>
          </c:spPr>
          <c:invertIfNegative val="0"/>
          <c:dLbls>
            <c:dLbl>
              <c:idx val="0"/>
              <c:layout>
                <c:manualLayout>
                  <c:x val="4.7968118461313464E-2"/>
                  <c:y val="9.5414375114728899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B82-D648-93CD-56713F48091E}"/>
                </c:ext>
                <c:ext xmlns:c15="http://schemas.microsoft.com/office/drawing/2012/chart" uri="{CE6537A1-D6FC-4f65-9D91-7224C49458BB}"/>
              </c:extLst>
            </c:dLbl>
            <c:dLbl>
              <c:idx val="1"/>
              <c:layout>
                <c:manualLayout>
                  <c:x val="5.0199193738583857E-2"/>
                  <c:y val="-3.1804791704909633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B82-D648-93CD-56713F48091E}"/>
                </c:ext>
                <c:ext xmlns:c15="http://schemas.microsoft.com/office/drawing/2012/chart" uri="{CE6537A1-D6FC-4f65-9D91-7224C49458BB}"/>
              </c:extLst>
            </c:dLbl>
            <c:dLbl>
              <c:idx val="2"/>
              <c:layout>
                <c:manualLayout>
                  <c:x val="4.1274892629502284E-2"/>
                  <c:y val="2.2263354193436741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B82-D648-93CD-56713F48091E}"/>
                </c:ext>
                <c:ext xmlns:c15="http://schemas.microsoft.com/office/drawing/2012/chart" uri="{CE6537A1-D6FC-4f65-9D91-7224C49458BB}">
                  <c15:layout>
                    <c:manualLayout>
                      <c:w val="4.5848596947906585E-2"/>
                      <c:h val="7.6617743217127304E-2"/>
                    </c:manualLayout>
                  </c15:layout>
                </c:ext>
              </c:extLst>
            </c:dLbl>
            <c:dLbl>
              <c:idx val="3"/>
              <c:layout>
                <c:manualLayout>
                  <c:x val="4.1274892629502284E-2"/>
                  <c:y val="3.1804791704909633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B82-D648-93CD-56713F48091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bürgernahe politik</c:v>
                </c:pt>
                <c:pt idx="1">
                  <c:v>kompetent</c:v>
                </c:pt>
                <c:pt idx="2">
                  <c:v>gute vorbilder</c:v>
                </c:pt>
                <c:pt idx="3">
                  <c:v>fleißig</c:v>
                </c:pt>
              </c:strCache>
            </c:strRef>
          </c:cat>
          <c:val>
            <c:numRef>
              <c:f>Tabelle1!$D$2:$D$5</c:f>
              <c:numCache>
                <c:formatCode>0.00%</c:formatCode>
                <c:ptCount val="4"/>
                <c:pt idx="0">
                  <c:v>0.01</c:v>
                </c:pt>
                <c:pt idx="1">
                  <c:v>0.01</c:v>
                </c:pt>
                <c:pt idx="2">
                  <c:v>8.0000000000000002E-3</c:v>
                </c:pt>
                <c:pt idx="3">
                  <c:v>1.6E-2</c:v>
                </c:pt>
              </c:numCache>
            </c:numRef>
          </c:val>
          <c:extLst xmlns:c16r2="http://schemas.microsoft.com/office/drawing/2015/06/chart">
            <c:ext xmlns:c16="http://schemas.microsoft.com/office/drawing/2014/chart" uri="{C3380CC4-5D6E-409C-BE32-E72D297353CC}">
              <c16:uniqueId val="{00000002-FF4C-475B-AD42-CC960737EDD9}"/>
            </c:ext>
          </c:extLst>
        </c:ser>
        <c:dLbls>
          <c:dLblPos val="ctr"/>
          <c:showLegendKey val="0"/>
          <c:showVal val="1"/>
          <c:showCatName val="0"/>
          <c:showSerName val="0"/>
          <c:showPercent val="0"/>
          <c:showBubbleSize val="0"/>
        </c:dLbls>
        <c:gapWidth val="150"/>
        <c:overlap val="100"/>
        <c:axId val="88184832"/>
        <c:axId val="121013376"/>
      </c:barChart>
      <c:catAx>
        <c:axId val="88184832"/>
        <c:scaling>
          <c:orientation val="minMax"/>
        </c:scaling>
        <c:delete val="1"/>
        <c:axPos val="l"/>
        <c:numFmt formatCode="General" sourceLinked="1"/>
        <c:majorTickMark val="none"/>
        <c:minorTickMark val="none"/>
        <c:tickLblPos val="nextTo"/>
        <c:crossAx val="121013376"/>
        <c:crosses val="autoZero"/>
        <c:auto val="1"/>
        <c:lblAlgn val="ctr"/>
        <c:lblOffset val="100"/>
        <c:noMultiLvlLbl val="0"/>
      </c:catAx>
      <c:valAx>
        <c:axId val="121013376"/>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8818483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5921971617955"/>
          <c:y val="0.24242887308290731"/>
          <c:w val="0.79740780283820456"/>
          <c:h val="0.71750406897461838"/>
        </c:manualLayout>
      </c:layout>
      <c:barChart>
        <c:barDir val="bar"/>
        <c:grouping val="stacked"/>
        <c:varyColors val="0"/>
        <c:ser>
          <c:idx val="0"/>
          <c:order val="0"/>
          <c:tx>
            <c:strRef>
              <c:f>Tabelle1!$B$1</c:f>
              <c:strCache>
                <c:ptCount val="1"/>
                <c:pt idx="0">
                  <c:v>trifft eher zu</c:v>
                </c:pt>
              </c:strCache>
            </c:strRef>
          </c:tx>
          <c:spPr>
            <a:solidFill>
              <a:srgbClr val="7030A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denken nur an die nächsten Wahlen</c:v>
                </c:pt>
                <c:pt idx="1">
                  <c:v>karrieresüchtig</c:v>
                </c:pt>
                <c:pt idx="2">
                  <c:v>Freunderlwirtschaft</c:v>
                </c:pt>
                <c:pt idx="3">
                  <c:v>reden zu viel, handeln zu wenig</c:v>
                </c:pt>
              </c:strCache>
            </c:strRef>
          </c:cat>
          <c:val>
            <c:numRef>
              <c:f>Tabelle1!$B$2:$B$5</c:f>
              <c:numCache>
                <c:formatCode>0.00%</c:formatCode>
                <c:ptCount val="4"/>
                <c:pt idx="0">
                  <c:v>0.752</c:v>
                </c:pt>
                <c:pt idx="1">
                  <c:v>0.73</c:v>
                </c:pt>
                <c:pt idx="2">
                  <c:v>0.81200000000000006</c:v>
                </c:pt>
                <c:pt idx="3">
                  <c:v>0.75800000000000001</c:v>
                </c:pt>
              </c:numCache>
            </c:numRef>
          </c:val>
          <c:extLst xmlns:c16r2="http://schemas.microsoft.com/office/drawing/2015/06/chart">
            <c:ext xmlns:c16="http://schemas.microsoft.com/office/drawing/2014/chart" uri="{C3380CC4-5D6E-409C-BE32-E72D297353CC}">
              <c16:uniqueId val="{00000000-2458-4603-873B-814E16C687B7}"/>
            </c:ext>
          </c:extLst>
        </c:ser>
        <c:ser>
          <c:idx val="1"/>
          <c:order val="1"/>
          <c:tx>
            <c:strRef>
              <c:f>Tabelle1!$C$1</c:f>
              <c:strCache>
                <c:ptCount val="1"/>
                <c:pt idx="0">
                  <c:v>trifft nicht zu</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denken nur an die nächsten Wahlen</c:v>
                </c:pt>
                <c:pt idx="1">
                  <c:v>karrieresüchtig</c:v>
                </c:pt>
                <c:pt idx="2">
                  <c:v>Freunderlwirtschaft</c:v>
                </c:pt>
                <c:pt idx="3">
                  <c:v>reden zu viel, handeln zu wenig</c:v>
                </c:pt>
              </c:strCache>
            </c:strRef>
          </c:cat>
          <c:val>
            <c:numRef>
              <c:f>Tabelle1!$C$2:$C$5</c:f>
              <c:numCache>
                <c:formatCode>0.00%</c:formatCode>
                <c:ptCount val="4"/>
                <c:pt idx="0">
                  <c:v>0.246</c:v>
                </c:pt>
                <c:pt idx="1">
                  <c:v>0.25800000000000001</c:v>
                </c:pt>
                <c:pt idx="2">
                  <c:v>0.17399999999999999</c:v>
                </c:pt>
                <c:pt idx="3">
                  <c:v>0.23400000000000001</c:v>
                </c:pt>
              </c:numCache>
            </c:numRef>
          </c:val>
          <c:extLst xmlns:c16r2="http://schemas.microsoft.com/office/drawing/2015/06/chart">
            <c:ext xmlns:c16="http://schemas.microsoft.com/office/drawing/2014/chart" uri="{C3380CC4-5D6E-409C-BE32-E72D297353CC}">
              <c16:uniqueId val="{00000001-2458-4603-873B-814E16C687B7}"/>
            </c:ext>
          </c:extLst>
        </c:ser>
        <c:ser>
          <c:idx val="2"/>
          <c:order val="2"/>
          <c:tx>
            <c:strRef>
              <c:f>Tabelle1!$D$1</c:f>
              <c:strCache>
                <c:ptCount val="1"/>
                <c:pt idx="0">
                  <c:v>k.A.</c:v>
                </c:pt>
              </c:strCache>
            </c:strRef>
          </c:tx>
          <c:spPr>
            <a:solidFill>
              <a:schemeClr val="accent4"/>
            </a:solidFill>
            <a:ln>
              <a:noFill/>
            </a:ln>
            <a:effectLst/>
          </c:spPr>
          <c:invertIfNegative val="0"/>
          <c:dLbls>
            <c:dLbl>
              <c:idx val="0"/>
              <c:layout>
                <c:manualLayout>
                  <c:x val="3.115234494772472E-2"/>
                  <c:y val="6.5788178641323887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9E6-3745-88A5-24EC219C95FE}"/>
                </c:ext>
                <c:ext xmlns:c15="http://schemas.microsoft.com/office/drawing/2012/chart" uri="{CE6537A1-D6FC-4f65-9D91-7224C49458BB}"/>
              </c:extLst>
            </c:dLbl>
            <c:dLbl>
              <c:idx val="1"/>
              <c:layout>
                <c:manualLayout>
                  <c:x val="4.1894532860733295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9E6-3745-88A5-24EC219C95FE}"/>
                </c:ext>
                <c:ext xmlns:c15="http://schemas.microsoft.com/office/drawing/2012/chart" uri="{CE6537A1-D6FC-4f65-9D91-7224C49458BB}"/>
              </c:extLst>
            </c:dLbl>
            <c:dLbl>
              <c:idx val="2"/>
              <c:layout>
                <c:manualLayout>
                  <c:x val="3.8671876486830882E-2"/>
                  <c:y val="3.2894089320662546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9E6-3745-88A5-24EC219C95FE}"/>
                </c:ext>
                <c:ext xmlns:c15="http://schemas.microsoft.com/office/drawing/2012/chart" uri="{CE6537A1-D6FC-4f65-9D91-7224C49458BB}"/>
              </c:extLst>
            </c:dLbl>
            <c:dLbl>
              <c:idx val="3"/>
              <c:layout>
                <c:manualLayout>
                  <c:x val="3.6523438904229162E-2"/>
                  <c:y val="9.8682267961985835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9E6-3745-88A5-24EC219C95F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denken nur an die nächsten Wahlen</c:v>
                </c:pt>
                <c:pt idx="1">
                  <c:v>karrieresüchtig</c:v>
                </c:pt>
                <c:pt idx="2">
                  <c:v>Freunderlwirtschaft</c:v>
                </c:pt>
                <c:pt idx="3">
                  <c:v>reden zu viel, handeln zu wenig</c:v>
                </c:pt>
              </c:strCache>
            </c:strRef>
          </c:cat>
          <c:val>
            <c:numRef>
              <c:f>Tabelle1!$D$2:$D$5</c:f>
              <c:numCache>
                <c:formatCode>0.00%</c:formatCode>
                <c:ptCount val="4"/>
                <c:pt idx="0">
                  <c:v>2E-3</c:v>
                </c:pt>
                <c:pt idx="1">
                  <c:v>1.2E-2</c:v>
                </c:pt>
                <c:pt idx="2">
                  <c:v>1.4E-2</c:v>
                </c:pt>
                <c:pt idx="3">
                  <c:v>8.0000000000000002E-3</c:v>
                </c:pt>
              </c:numCache>
            </c:numRef>
          </c:val>
          <c:extLst xmlns:c16r2="http://schemas.microsoft.com/office/drawing/2015/06/chart">
            <c:ext xmlns:c16="http://schemas.microsoft.com/office/drawing/2014/chart" uri="{C3380CC4-5D6E-409C-BE32-E72D297353CC}">
              <c16:uniqueId val="{00000002-2458-4603-873B-814E16C687B7}"/>
            </c:ext>
          </c:extLst>
        </c:ser>
        <c:dLbls>
          <c:dLblPos val="ctr"/>
          <c:showLegendKey val="0"/>
          <c:showVal val="1"/>
          <c:showCatName val="0"/>
          <c:showSerName val="0"/>
          <c:showPercent val="0"/>
          <c:showBubbleSize val="0"/>
        </c:dLbls>
        <c:gapWidth val="150"/>
        <c:overlap val="100"/>
        <c:axId val="122916864"/>
        <c:axId val="121015680"/>
      </c:barChart>
      <c:catAx>
        <c:axId val="122916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crossAx val="121015680"/>
        <c:crosses val="autoZero"/>
        <c:auto val="1"/>
        <c:lblAlgn val="ctr"/>
        <c:lblOffset val="100"/>
        <c:noMultiLvlLbl val="0"/>
      </c:catAx>
      <c:valAx>
        <c:axId val="121015680"/>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12291686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plotArea>
    <c:legend>
      <c:legendPos val="r"/>
      <c:layout/>
      <c:overlay val="0"/>
    </c:legend>
    <c:plotVisOnly val="1"/>
    <c:dispBlanksAs val="gap"/>
    <c:showDLblsOverMax val="0"/>
  </c:chart>
  <c:txPr>
    <a:bodyPr/>
    <a:lstStyle/>
    <a:p>
      <a:pPr>
        <a:defRPr sz="1800"/>
      </a:pPr>
      <a:endParaRPr lang="de-DE"/>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 id="17">
  <a:schemeClr val="accent4"/>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0.7533</cdr:x>
      <cdr:y>0.25729</cdr:y>
    </cdr:from>
    <cdr:to>
      <cdr:x>0.95301</cdr:x>
      <cdr:y>0.30798</cdr:y>
    </cdr:to>
    <cdr:sp macro="" textlink="">
      <cdr:nvSpPr>
        <cdr:cNvPr id="2" name="Textfeld 1">
          <a:extLst xmlns:a="http://schemas.openxmlformats.org/drawingml/2006/main">
            <a:ext uri="{FF2B5EF4-FFF2-40B4-BE49-F238E27FC236}">
              <a16:creationId xmlns:a16="http://schemas.microsoft.com/office/drawing/2014/main" xmlns="" id="{3C40FC6F-521A-4945-A167-E1EBDF6AAB23}"/>
            </a:ext>
          </a:extLst>
        </cdr:cNvPr>
        <cdr:cNvSpPr txBox="1"/>
      </cdr:nvSpPr>
      <cdr:spPr>
        <a:xfrm xmlns:a="http://schemas.openxmlformats.org/drawingml/2006/main">
          <a:off x="6515100" y="1289050"/>
          <a:ext cx="1727200" cy="25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200" dirty="0">
              <a:latin typeface="Arial" panose="020B0604020202020204" pitchFamily="34" charset="0"/>
              <a:cs typeface="Arial" panose="020B0604020202020204" pitchFamily="34" charset="0"/>
            </a:rPr>
            <a:t>sehr zufrieden </a:t>
          </a:r>
          <a:r>
            <a:rPr lang="de-DE" sz="1200" b="1" dirty="0">
              <a:latin typeface="Arial" panose="020B0604020202020204" pitchFamily="34" charset="0"/>
              <a:cs typeface="Arial" panose="020B0604020202020204" pitchFamily="34" charset="0"/>
            </a:rPr>
            <a:t>32,9%</a:t>
          </a:r>
          <a:r>
            <a:rPr lang="de-DE" sz="1200" dirty="0">
              <a:latin typeface="Arial" panose="020B0604020202020204" pitchFamily="34" charset="0"/>
              <a:cs typeface="Arial" panose="020B0604020202020204" pitchFamily="34" charset="0"/>
            </a:rPr>
            <a:t> </a:t>
          </a:r>
        </a:p>
      </cdr:txBody>
    </cdr:sp>
  </cdr:relSizeAnchor>
  <cdr:relSizeAnchor xmlns:cdr="http://schemas.openxmlformats.org/drawingml/2006/chartDrawing">
    <cdr:from>
      <cdr:x>0.03084</cdr:x>
      <cdr:y>0.87072</cdr:y>
    </cdr:from>
    <cdr:to>
      <cdr:x>0.32893</cdr:x>
      <cdr:y>0.93663</cdr:y>
    </cdr:to>
    <cdr:sp macro="" textlink="">
      <cdr:nvSpPr>
        <cdr:cNvPr id="3" name="Textfeld 2">
          <a:extLst xmlns:a="http://schemas.openxmlformats.org/drawingml/2006/main">
            <a:ext uri="{FF2B5EF4-FFF2-40B4-BE49-F238E27FC236}">
              <a16:creationId xmlns:a16="http://schemas.microsoft.com/office/drawing/2014/main" xmlns="" id="{BC20DF92-054F-0F4A-9088-3599E60F5D3B}"/>
            </a:ext>
          </a:extLst>
        </cdr:cNvPr>
        <cdr:cNvSpPr txBox="1"/>
      </cdr:nvSpPr>
      <cdr:spPr>
        <a:xfrm xmlns:a="http://schemas.openxmlformats.org/drawingml/2006/main">
          <a:off x="266700" y="4362450"/>
          <a:ext cx="2578100" cy="330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200" dirty="0">
              <a:latin typeface="Arial" panose="020B0604020202020204" pitchFamily="34" charset="0"/>
              <a:cs typeface="Arial" panose="020B0604020202020204" pitchFamily="34" charset="0"/>
            </a:rPr>
            <a:t>einigermaßen zufrieden </a:t>
          </a:r>
          <a:r>
            <a:rPr lang="de-DE" sz="1200" b="1" dirty="0">
              <a:latin typeface="Arial" panose="020B0604020202020204" pitchFamily="34" charset="0"/>
              <a:cs typeface="Arial" panose="020B0604020202020204" pitchFamily="34" charset="0"/>
            </a:rPr>
            <a:t>56,1%</a:t>
          </a:r>
        </a:p>
      </cdr:txBody>
    </cdr:sp>
  </cdr:relSizeAnchor>
  <cdr:relSizeAnchor xmlns:cdr="http://schemas.openxmlformats.org/drawingml/2006/chartDrawing">
    <cdr:from>
      <cdr:x>0.12775</cdr:x>
      <cdr:y>0.1711</cdr:y>
    </cdr:from>
    <cdr:to>
      <cdr:x>0.3304</cdr:x>
      <cdr:y>0.23447</cdr:y>
    </cdr:to>
    <cdr:sp macro="" textlink="">
      <cdr:nvSpPr>
        <cdr:cNvPr id="4" name="Textfeld 3">
          <a:extLst xmlns:a="http://schemas.openxmlformats.org/drawingml/2006/main">
            <a:ext uri="{FF2B5EF4-FFF2-40B4-BE49-F238E27FC236}">
              <a16:creationId xmlns:a16="http://schemas.microsoft.com/office/drawing/2014/main" xmlns="" id="{BDD26717-919C-C24B-B6C4-32AF2FCB6373}"/>
            </a:ext>
          </a:extLst>
        </cdr:cNvPr>
        <cdr:cNvSpPr txBox="1"/>
      </cdr:nvSpPr>
      <cdr:spPr>
        <a:xfrm xmlns:a="http://schemas.openxmlformats.org/drawingml/2006/main">
          <a:off x="1104900" y="857250"/>
          <a:ext cx="1752600" cy="317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200" dirty="0">
              <a:latin typeface="Arial" panose="020B0604020202020204" pitchFamily="34" charset="0"/>
              <a:cs typeface="Arial" panose="020B0604020202020204" pitchFamily="34" charset="0"/>
            </a:rPr>
            <a:t>wenig zufrieden </a:t>
          </a:r>
          <a:r>
            <a:rPr lang="de-DE" sz="1200" b="1" dirty="0">
              <a:latin typeface="Arial" panose="020B0604020202020204" pitchFamily="34" charset="0"/>
              <a:cs typeface="Arial" panose="020B0604020202020204" pitchFamily="34" charset="0"/>
            </a:rPr>
            <a:t>8,6%</a:t>
          </a:r>
        </a:p>
      </cdr:txBody>
    </cdr:sp>
  </cdr:relSizeAnchor>
  <cdr:relSizeAnchor xmlns:cdr="http://schemas.openxmlformats.org/drawingml/2006/chartDrawing">
    <cdr:from>
      <cdr:x>0.45081</cdr:x>
      <cdr:y>0.13308</cdr:y>
    </cdr:from>
    <cdr:to>
      <cdr:x>0.67254</cdr:x>
      <cdr:y>0.19392</cdr:y>
    </cdr:to>
    <cdr:sp macro="" textlink="">
      <cdr:nvSpPr>
        <cdr:cNvPr id="5" name="Textfeld 4">
          <a:extLst xmlns:a="http://schemas.openxmlformats.org/drawingml/2006/main">
            <a:ext uri="{FF2B5EF4-FFF2-40B4-BE49-F238E27FC236}">
              <a16:creationId xmlns:a16="http://schemas.microsoft.com/office/drawing/2014/main" xmlns="" id="{16ED2CFF-9D9C-AE43-9423-CA5C8D579388}"/>
            </a:ext>
          </a:extLst>
        </cdr:cNvPr>
        <cdr:cNvSpPr txBox="1"/>
      </cdr:nvSpPr>
      <cdr:spPr>
        <a:xfrm xmlns:a="http://schemas.openxmlformats.org/drawingml/2006/main">
          <a:off x="3898900" y="666750"/>
          <a:ext cx="19177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200" dirty="0" err="1">
              <a:latin typeface="Arial" panose="020B0604020202020204" pitchFamily="34" charset="0"/>
              <a:cs typeface="Arial" panose="020B0604020202020204" pitchFamily="34" charset="0"/>
            </a:rPr>
            <a:t>garnicht</a:t>
          </a:r>
          <a:r>
            <a:rPr lang="de-DE" sz="1200" dirty="0">
              <a:latin typeface="Arial" panose="020B0604020202020204" pitchFamily="34" charset="0"/>
              <a:cs typeface="Arial" panose="020B0604020202020204" pitchFamily="34" charset="0"/>
            </a:rPr>
            <a:t> zufrieden</a:t>
          </a:r>
          <a:r>
            <a:rPr lang="de-DE" sz="1200" baseline="0" dirty="0">
              <a:latin typeface="Arial" panose="020B0604020202020204" pitchFamily="34" charset="0"/>
              <a:cs typeface="Arial" panose="020B0604020202020204" pitchFamily="34" charset="0"/>
            </a:rPr>
            <a:t> </a:t>
          </a:r>
          <a:r>
            <a:rPr lang="de-DE" sz="1200" b="1" baseline="0" dirty="0">
              <a:latin typeface="Arial" panose="020B0604020202020204" pitchFamily="34" charset="0"/>
              <a:cs typeface="Arial" panose="020B0604020202020204" pitchFamily="34" charset="0"/>
            </a:rPr>
            <a:t>2,4%</a:t>
          </a:r>
          <a:endParaRPr lang="de-DE" sz="12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0.22873</cdr:x>
      <cdr:y>0.18003</cdr:y>
    </cdr:from>
    <cdr:to>
      <cdr:x>0.32295</cdr:x>
      <cdr:y>0.36254</cdr:y>
    </cdr:to>
    <cdr:sp macro="" textlink="">
      <cdr:nvSpPr>
        <cdr:cNvPr id="6" name="Textfeld 5">
          <a:extLst xmlns:a="http://schemas.openxmlformats.org/drawingml/2006/main">
            <a:ext uri="{FF2B5EF4-FFF2-40B4-BE49-F238E27FC236}">
              <a16:creationId xmlns:a16="http://schemas.microsoft.com/office/drawing/2014/main" xmlns="" id="{0B9C6E47-4C11-E149-8CEC-2AA6B30B6D44}"/>
            </a:ext>
          </a:extLst>
        </cdr:cNvPr>
        <cdr:cNvSpPr txBox="1"/>
      </cdr:nvSpPr>
      <cdr:spPr>
        <a:xfrm xmlns:a="http://schemas.openxmlformats.org/drawingml/2006/main">
          <a:off x="2219784" y="9019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DE" sz="1100" dirty="0"/>
        </a:p>
      </cdr:txBody>
    </cdr:sp>
  </cdr:relSizeAnchor>
  <cdr:relSizeAnchor xmlns:cdr="http://schemas.openxmlformats.org/drawingml/2006/chartDrawing">
    <cdr:from>
      <cdr:x>0.12835</cdr:x>
      <cdr:y>0.14168</cdr:y>
    </cdr:from>
    <cdr:to>
      <cdr:x>0.32028</cdr:x>
      <cdr:y>0.24128</cdr:y>
    </cdr:to>
    <cdr:sp macro="" textlink="">
      <cdr:nvSpPr>
        <cdr:cNvPr id="7" name="Textfeld 6">
          <a:extLst xmlns:a="http://schemas.openxmlformats.org/drawingml/2006/main">
            <a:ext uri="{FF2B5EF4-FFF2-40B4-BE49-F238E27FC236}">
              <a16:creationId xmlns:a16="http://schemas.microsoft.com/office/drawing/2014/main" xmlns="" id="{F192126E-5CF0-E244-A02C-D746451EC7EE}"/>
            </a:ext>
          </a:extLst>
        </cdr:cNvPr>
        <cdr:cNvSpPr txBox="1"/>
      </cdr:nvSpPr>
      <cdr:spPr>
        <a:xfrm xmlns:a="http://schemas.openxmlformats.org/drawingml/2006/main">
          <a:off x="1245568" y="709844"/>
          <a:ext cx="1862667" cy="4990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0.43951</cdr:x>
      <cdr:y>0.37848</cdr:y>
    </cdr:from>
    <cdr:to>
      <cdr:x>0.56049</cdr:x>
      <cdr:y>0.62152</cdr:y>
    </cdr:to>
    <cdr:sp macro="" textlink="">
      <cdr:nvSpPr>
        <cdr:cNvPr id="2" name="Textfeld 1">
          <a:extLst xmlns:a="http://schemas.openxmlformats.org/drawingml/2006/main">
            <a:ext uri="{FF2B5EF4-FFF2-40B4-BE49-F238E27FC236}">
              <a16:creationId xmlns:a16="http://schemas.microsoft.com/office/drawing/2014/main" xmlns="" id="{9E43C94A-20DF-4232-AEBF-EBE39A31A80C}"/>
            </a:ext>
          </a:extLst>
        </cdr:cNvPr>
        <cdr:cNvSpPr txBox="1"/>
      </cdr:nvSpPr>
      <cdr:spPr>
        <a:xfrm xmlns:a="http://schemas.openxmlformats.org/drawingml/2006/main">
          <a:off x="3321844" y="1423987"/>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0.21271</cdr:x>
      <cdr:y>0.12011</cdr:y>
    </cdr:from>
    <cdr:to>
      <cdr:x>0.85593</cdr:x>
      <cdr:y>0.27933</cdr:y>
    </cdr:to>
    <cdr:sp macro="" textlink="">
      <cdr:nvSpPr>
        <cdr:cNvPr id="4" name="Textfeld 3">
          <a:extLst xmlns:a="http://schemas.openxmlformats.org/drawingml/2006/main">
            <a:ext uri="{FF2B5EF4-FFF2-40B4-BE49-F238E27FC236}">
              <a16:creationId xmlns:a16="http://schemas.microsoft.com/office/drawing/2014/main" xmlns="" id="{CA73E58E-1405-4C0C-8377-4E63E2C86330}"/>
            </a:ext>
          </a:extLst>
        </cdr:cNvPr>
        <cdr:cNvSpPr txBox="1"/>
      </cdr:nvSpPr>
      <cdr:spPr>
        <a:xfrm xmlns:a="http://schemas.openxmlformats.org/drawingml/2006/main">
          <a:off x="2390773" y="409574"/>
          <a:ext cx="7229475" cy="5429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0.24153</cdr:x>
      <cdr:y>0.17598</cdr:y>
    </cdr:from>
    <cdr:to>
      <cdr:x>0.51102</cdr:x>
      <cdr:y>0.27933</cdr:y>
    </cdr:to>
    <cdr:sp macro="" textlink="">
      <cdr:nvSpPr>
        <cdr:cNvPr id="5" name="Textfeld 4">
          <a:extLst xmlns:a="http://schemas.openxmlformats.org/drawingml/2006/main">
            <a:ext uri="{FF2B5EF4-FFF2-40B4-BE49-F238E27FC236}">
              <a16:creationId xmlns:a16="http://schemas.microsoft.com/office/drawing/2014/main" xmlns="" id="{5967EB99-11FC-46CA-9F2A-334AF9FB27C9}"/>
            </a:ext>
          </a:extLst>
        </cdr:cNvPr>
        <cdr:cNvSpPr txBox="1"/>
      </cdr:nvSpPr>
      <cdr:spPr>
        <a:xfrm xmlns:a="http://schemas.openxmlformats.org/drawingml/2006/main">
          <a:off x="2714624" y="600074"/>
          <a:ext cx="3028950" cy="352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0.19407</cdr:x>
      <cdr:y>0.21788</cdr:y>
    </cdr:from>
    <cdr:to>
      <cdr:x>0.37627</cdr:x>
      <cdr:y>0.28212</cdr:y>
    </cdr:to>
    <cdr:sp macro="" textlink="">
      <cdr:nvSpPr>
        <cdr:cNvPr id="6" name="Textfeld 5">
          <a:extLst xmlns:a="http://schemas.openxmlformats.org/drawingml/2006/main">
            <a:ext uri="{FF2B5EF4-FFF2-40B4-BE49-F238E27FC236}">
              <a16:creationId xmlns:a16="http://schemas.microsoft.com/office/drawing/2014/main" xmlns="" id="{822C4164-41EE-44D2-AADA-3B845C3CBE20}"/>
            </a:ext>
          </a:extLst>
        </cdr:cNvPr>
        <cdr:cNvSpPr txBox="1"/>
      </cdr:nvSpPr>
      <cdr:spPr>
        <a:xfrm xmlns:a="http://schemas.openxmlformats.org/drawingml/2006/main">
          <a:off x="2181224" y="742949"/>
          <a:ext cx="2047875"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0.28801</cdr:x>
      <cdr:y>0.75077</cdr:y>
    </cdr:from>
    <cdr:to>
      <cdr:x>0.40327</cdr:x>
      <cdr:y>0.85203</cdr:y>
    </cdr:to>
    <cdr:sp macro="" textlink="">
      <cdr:nvSpPr>
        <cdr:cNvPr id="7" name="Textfeld 1">
          <a:extLst xmlns:a="http://schemas.openxmlformats.org/drawingml/2006/main">
            <a:ext uri="{FF2B5EF4-FFF2-40B4-BE49-F238E27FC236}">
              <a16:creationId xmlns:a16="http://schemas.microsoft.com/office/drawing/2014/main" xmlns="" id="{BF1AF656-B67D-4202-882F-E6119996AECE}"/>
            </a:ext>
          </a:extLst>
        </cdr:cNvPr>
        <cdr:cNvSpPr txBox="1"/>
      </cdr:nvSpPr>
      <cdr:spPr>
        <a:xfrm xmlns:a="http://schemas.openxmlformats.org/drawingml/2006/main">
          <a:off x="2911838" y="2281956"/>
          <a:ext cx="1165310"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de-AT" sz="1400" dirty="0"/>
            <a:t>trifft eher zu</a:t>
          </a:r>
        </a:p>
      </cdr:txBody>
    </cdr:sp>
  </cdr:relSizeAnchor>
  <cdr:relSizeAnchor xmlns:cdr="http://schemas.openxmlformats.org/drawingml/2006/chartDrawing">
    <cdr:from>
      <cdr:x>0.32577</cdr:x>
      <cdr:y>0.57766</cdr:y>
    </cdr:from>
    <cdr:to>
      <cdr:x>0.45351</cdr:x>
      <cdr:y>0.67892</cdr:y>
    </cdr:to>
    <cdr:sp macro="" textlink="">
      <cdr:nvSpPr>
        <cdr:cNvPr id="8" name="Textfeld 1">
          <a:extLst xmlns:a="http://schemas.openxmlformats.org/drawingml/2006/main">
            <a:ext uri="{FF2B5EF4-FFF2-40B4-BE49-F238E27FC236}">
              <a16:creationId xmlns:a16="http://schemas.microsoft.com/office/drawing/2014/main" xmlns="" id="{BF1AF656-B67D-4202-882F-E6119996AECE}"/>
            </a:ext>
          </a:extLst>
        </cdr:cNvPr>
        <cdr:cNvSpPr txBox="1"/>
      </cdr:nvSpPr>
      <cdr:spPr>
        <a:xfrm xmlns:a="http://schemas.openxmlformats.org/drawingml/2006/main">
          <a:off x="3293624" y="1755782"/>
          <a:ext cx="1291469"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de-AT" sz="1400" dirty="0"/>
            <a:t>trifft eher zu</a:t>
          </a:r>
        </a:p>
      </cdr:txBody>
    </cdr:sp>
  </cdr:relSizeAnchor>
  <cdr:relSizeAnchor xmlns:cdr="http://schemas.openxmlformats.org/drawingml/2006/chartDrawing">
    <cdr:from>
      <cdr:x>0.22228</cdr:x>
      <cdr:y>0.39874</cdr:y>
    </cdr:from>
    <cdr:to>
      <cdr:x>0.3394</cdr:x>
      <cdr:y>0.5</cdr:y>
    </cdr:to>
    <cdr:sp macro="" textlink="">
      <cdr:nvSpPr>
        <cdr:cNvPr id="9" name="Textfeld 1">
          <a:extLst xmlns:a="http://schemas.openxmlformats.org/drawingml/2006/main">
            <a:ext uri="{FF2B5EF4-FFF2-40B4-BE49-F238E27FC236}">
              <a16:creationId xmlns:a16="http://schemas.microsoft.com/office/drawing/2014/main" xmlns="" id="{BF1AF656-B67D-4202-882F-E6119996AECE}"/>
            </a:ext>
          </a:extLst>
        </cdr:cNvPr>
        <cdr:cNvSpPr txBox="1"/>
      </cdr:nvSpPr>
      <cdr:spPr>
        <a:xfrm xmlns:a="http://schemas.openxmlformats.org/drawingml/2006/main">
          <a:off x="2247251" y="1211959"/>
          <a:ext cx="1184163"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de-AT" sz="1400" dirty="0"/>
            <a:t>trifft eher zu</a:t>
          </a:r>
        </a:p>
      </cdr:txBody>
    </cdr:sp>
  </cdr:relSizeAnchor>
  <cdr:relSizeAnchor xmlns:cdr="http://schemas.openxmlformats.org/drawingml/2006/chartDrawing">
    <cdr:from>
      <cdr:x>0.63906</cdr:x>
      <cdr:y>0.2151</cdr:y>
    </cdr:from>
    <cdr:to>
      <cdr:x>0.80654</cdr:x>
      <cdr:y>0.31636</cdr:y>
    </cdr:to>
    <cdr:sp macro="" textlink="">
      <cdr:nvSpPr>
        <cdr:cNvPr id="10" name="Textfeld 1">
          <a:extLst xmlns:a="http://schemas.openxmlformats.org/drawingml/2006/main">
            <a:ext uri="{FF2B5EF4-FFF2-40B4-BE49-F238E27FC236}">
              <a16:creationId xmlns:a16="http://schemas.microsoft.com/office/drawing/2014/main" xmlns="" id="{BF1AF656-B67D-4202-882F-E6119996AECE}"/>
            </a:ext>
          </a:extLst>
        </cdr:cNvPr>
        <cdr:cNvSpPr txBox="1"/>
      </cdr:nvSpPr>
      <cdr:spPr>
        <a:xfrm xmlns:a="http://schemas.openxmlformats.org/drawingml/2006/main">
          <a:off x="6461029" y="653783"/>
          <a:ext cx="1693211"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de-AT" sz="1400" dirty="0"/>
            <a:t>trifft eher nicht zu</a:t>
          </a:r>
        </a:p>
      </cdr:txBody>
    </cdr:sp>
  </cdr:relSizeAnchor>
  <cdr:relSizeAnchor xmlns:cdr="http://schemas.openxmlformats.org/drawingml/2006/chartDrawing">
    <cdr:from>
      <cdr:x>0.59094</cdr:x>
      <cdr:y>0.75087</cdr:y>
    </cdr:from>
    <cdr:to>
      <cdr:x>0.75842</cdr:x>
      <cdr:y>0.85213</cdr:y>
    </cdr:to>
    <cdr:sp macro="" textlink="">
      <cdr:nvSpPr>
        <cdr:cNvPr id="12" name="Textfeld 1">
          <a:extLst xmlns:a="http://schemas.openxmlformats.org/drawingml/2006/main">
            <a:ext uri="{FF2B5EF4-FFF2-40B4-BE49-F238E27FC236}">
              <a16:creationId xmlns:a16="http://schemas.microsoft.com/office/drawing/2014/main" xmlns="" id="{FE5BEF50-F0CB-4B04-AE00-B69252030553}"/>
            </a:ext>
          </a:extLst>
        </cdr:cNvPr>
        <cdr:cNvSpPr txBox="1"/>
      </cdr:nvSpPr>
      <cdr:spPr>
        <a:xfrm xmlns:a="http://schemas.openxmlformats.org/drawingml/2006/main">
          <a:off x="5974501" y="2282264"/>
          <a:ext cx="1693211"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t>trifft eher nicht zu</a:t>
          </a:r>
        </a:p>
      </cdr:txBody>
    </cdr:sp>
  </cdr:relSizeAnchor>
  <cdr:relSizeAnchor xmlns:cdr="http://schemas.openxmlformats.org/drawingml/2006/chartDrawing">
    <cdr:from>
      <cdr:x>0.62171</cdr:x>
      <cdr:y>0.57607</cdr:y>
    </cdr:from>
    <cdr:to>
      <cdr:x>0.78919</cdr:x>
      <cdr:y>0.67733</cdr:y>
    </cdr:to>
    <cdr:sp macro="" textlink="">
      <cdr:nvSpPr>
        <cdr:cNvPr id="13" name="Textfeld 1">
          <a:extLst xmlns:a="http://schemas.openxmlformats.org/drawingml/2006/main">
            <a:ext uri="{FF2B5EF4-FFF2-40B4-BE49-F238E27FC236}">
              <a16:creationId xmlns:a16="http://schemas.microsoft.com/office/drawing/2014/main" xmlns="" id="{FE5BEF50-F0CB-4B04-AE00-B69252030553}"/>
            </a:ext>
          </a:extLst>
        </cdr:cNvPr>
        <cdr:cNvSpPr txBox="1"/>
      </cdr:nvSpPr>
      <cdr:spPr>
        <a:xfrm xmlns:a="http://schemas.openxmlformats.org/drawingml/2006/main">
          <a:off x="6285586" y="1750959"/>
          <a:ext cx="1693211"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t>trifft eher nicht zu</a:t>
          </a:r>
        </a:p>
      </cdr:txBody>
    </cdr:sp>
  </cdr:relSizeAnchor>
  <cdr:relSizeAnchor xmlns:cdr="http://schemas.openxmlformats.org/drawingml/2006/chartDrawing">
    <cdr:from>
      <cdr:x>0.52754</cdr:x>
      <cdr:y>0.39874</cdr:y>
    </cdr:from>
    <cdr:to>
      <cdr:x>0.69501</cdr:x>
      <cdr:y>0.5</cdr:y>
    </cdr:to>
    <cdr:sp macro="" textlink="">
      <cdr:nvSpPr>
        <cdr:cNvPr id="14" name="Textfeld 1">
          <a:extLst xmlns:a="http://schemas.openxmlformats.org/drawingml/2006/main">
            <a:ext uri="{FF2B5EF4-FFF2-40B4-BE49-F238E27FC236}">
              <a16:creationId xmlns:a16="http://schemas.microsoft.com/office/drawing/2014/main" xmlns="" id="{FE5BEF50-F0CB-4B04-AE00-B69252030553}"/>
            </a:ext>
          </a:extLst>
        </cdr:cNvPr>
        <cdr:cNvSpPr txBox="1"/>
      </cdr:nvSpPr>
      <cdr:spPr>
        <a:xfrm xmlns:a="http://schemas.openxmlformats.org/drawingml/2006/main">
          <a:off x="5333478" y="1211959"/>
          <a:ext cx="1693211" cy="307777"/>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AT" sz="1400" dirty="0"/>
            <a:t>trifft eher nicht zu</a:t>
          </a:r>
        </a:p>
      </cdr:txBody>
    </cdr:sp>
  </cdr:relSizeAnchor>
</c:userShapes>
</file>

<file path=ppt/drawings/drawing3.xml><?xml version="1.0" encoding="utf-8"?>
<c:userShapes xmlns:c="http://schemas.openxmlformats.org/drawingml/2006/chart">
  <cdr:relSizeAnchor xmlns:cdr="http://schemas.openxmlformats.org/drawingml/2006/chartDrawing">
    <cdr:from>
      <cdr:x>0.43951</cdr:x>
      <cdr:y>0.37848</cdr:y>
    </cdr:from>
    <cdr:to>
      <cdr:x>0.56049</cdr:x>
      <cdr:y>0.62152</cdr:y>
    </cdr:to>
    <cdr:sp macro="" textlink="">
      <cdr:nvSpPr>
        <cdr:cNvPr id="2" name="Textfeld 1">
          <a:extLst xmlns:a="http://schemas.openxmlformats.org/drawingml/2006/main">
            <a:ext uri="{FF2B5EF4-FFF2-40B4-BE49-F238E27FC236}">
              <a16:creationId xmlns:a16="http://schemas.microsoft.com/office/drawing/2014/main" xmlns="" id="{9E43C94A-20DF-4232-AEBF-EBE39A31A80C}"/>
            </a:ext>
          </a:extLst>
        </cdr:cNvPr>
        <cdr:cNvSpPr txBox="1"/>
      </cdr:nvSpPr>
      <cdr:spPr>
        <a:xfrm xmlns:a="http://schemas.openxmlformats.org/drawingml/2006/main">
          <a:off x="3321844" y="1423987"/>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0.21271</cdr:x>
      <cdr:y>0.12011</cdr:y>
    </cdr:from>
    <cdr:to>
      <cdr:x>0.85593</cdr:x>
      <cdr:y>0.27933</cdr:y>
    </cdr:to>
    <cdr:sp macro="" textlink="">
      <cdr:nvSpPr>
        <cdr:cNvPr id="4" name="Textfeld 3">
          <a:extLst xmlns:a="http://schemas.openxmlformats.org/drawingml/2006/main">
            <a:ext uri="{FF2B5EF4-FFF2-40B4-BE49-F238E27FC236}">
              <a16:creationId xmlns:a16="http://schemas.microsoft.com/office/drawing/2014/main" xmlns="" id="{CA73E58E-1405-4C0C-8377-4E63E2C86330}"/>
            </a:ext>
          </a:extLst>
        </cdr:cNvPr>
        <cdr:cNvSpPr txBox="1"/>
      </cdr:nvSpPr>
      <cdr:spPr>
        <a:xfrm xmlns:a="http://schemas.openxmlformats.org/drawingml/2006/main">
          <a:off x="2390773" y="409574"/>
          <a:ext cx="7229475" cy="5429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0.24153</cdr:x>
      <cdr:y>0.17598</cdr:y>
    </cdr:from>
    <cdr:to>
      <cdr:x>0.51102</cdr:x>
      <cdr:y>0.27933</cdr:y>
    </cdr:to>
    <cdr:sp macro="" textlink="">
      <cdr:nvSpPr>
        <cdr:cNvPr id="5" name="Textfeld 4">
          <a:extLst xmlns:a="http://schemas.openxmlformats.org/drawingml/2006/main">
            <a:ext uri="{FF2B5EF4-FFF2-40B4-BE49-F238E27FC236}">
              <a16:creationId xmlns:a16="http://schemas.microsoft.com/office/drawing/2014/main" xmlns="" id="{5967EB99-11FC-46CA-9F2A-334AF9FB27C9}"/>
            </a:ext>
          </a:extLst>
        </cdr:cNvPr>
        <cdr:cNvSpPr txBox="1"/>
      </cdr:nvSpPr>
      <cdr:spPr>
        <a:xfrm xmlns:a="http://schemas.openxmlformats.org/drawingml/2006/main">
          <a:off x="2714624" y="600074"/>
          <a:ext cx="3028950" cy="352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AT" sz="1100"/>
        </a:p>
      </cdr:txBody>
    </cdr:sp>
  </cdr:relSizeAnchor>
  <cdr:relSizeAnchor xmlns:cdr="http://schemas.openxmlformats.org/drawingml/2006/chartDrawing">
    <cdr:from>
      <cdr:x>0.19407</cdr:x>
      <cdr:y>0.21788</cdr:y>
    </cdr:from>
    <cdr:to>
      <cdr:x>0.37627</cdr:x>
      <cdr:y>0.28212</cdr:y>
    </cdr:to>
    <cdr:sp macro="" textlink="">
      <cdr:nvSpPr>
        <cdr:cNvPr id="6" name="Textfeld 5">
          <a:extLst xmlns:a="http://schemas.openxmlformats.org/drawingml/2006/main">
            <a:ext uri="{FF2B5EF4-FFF2-40B4-BE49-F238E27FC236}">
              <a16:creationId xmlns:a16="http://schemas.microsoft.com/office/drawing/2014/main" xmlns="" id="{822C4164-41EE-44D2-AADA-3B845C3CBE20}"/>
            </a:ext>
          </a:extLst>
        </cdr:cNvPr>
        <cdr:cNvSpPr txBox="1"/>
      </cdr:nvSpPr>
      <cdr:spPr>
        <a:xfrm xmlns:a="http://schemas.openxmlformats.org/drawingml/2006/main">
          <a:off x="2181224" y="742949"/>
          <a:ext cx="2047875" cy="219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AT" sz="1100"/>
        </a:p>
      </cdr:txBody>
    </cdr:sp>
  </cdr:relSizeAnchor>
</c:userShapes>
</file>

<file path=ppt/drawings/drawing4.xml><?xml version="1.0" encoding="utf-8"?>
<c:userShapes xmlns:c="http://schemas.openxmlformats.org/drawingml/2006/chart">
  <cdr:relSizeAnchor xmlns:cdr="http://schemas.openxmlformats.org/drawingml/2006/chartDrawing">
    <cdr:from>
      <cdr:x>0.19006</cdr:x>
      <cdr:y>0</cdr:y>
    </cdr:from>
    <cdr:to>
      <cdr:x>0.27701</cdr:x>
      <cdr:y>0.07813</cdr:y>
    </cdr:to>
    <cdr:sp macro="" textlink="">
      <cdr:nvSpPr>
        <cdr:cNvPr id="2" name="Textfeld 1">
          <a:extLst xmlns:a="http://schemas.openxmlformats.org/drawingml/2006/main">
            <a:ext uri="{FF2B5EF4-FFF2-40B4-BE49-F238E27FC236}">
              <a16:creationId xmlns:a16="http://schemas.microsoft.com/office/drawing/2014/main" xmlns="" id="{D0287EB5-063D-0140-9C56-D2EBA89D81EE}"/>
            </a:ext>
          </a:extLst>
        </cdr:cNvPr>
        <cdr:cNvSpPr txBox="1"/>
      </cdr:nvSpPr>
      <cdr:spPr>
        <a:xfrm xmlns:a="http://schemas.openxmlformats.org/drawingml/2006/main">
          <a:off x="1573832" y="0"/>
          <a:ext cx="720080"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0.60087</cdr:x>
      <cdr:y>0.37186</cdr:y>
    </cdr:from>
    <cdr:to>
      <cdr:x>0.69437</cdr:x>
      <cdr:y>0.43467</cdr:y>
    </cdr:to>
    <cdr:sp macro="" textlink="">
      <cdr:nvSpPr>
        <cdr:cNvPr id="3" name="Textfeld 2">
          <a:extLst xmlns:a="http://schemas.openxmlformats.org/drawingml/2006/main">
            <a:ext uri="{FF2B5EF4-FFF2-40B4-BE49-F238E27FC236}">
              <a16:creationId xmlns:a16="http://schemas.microsoft.com/office/drawing/2014/main" xmlns="" id="{F8A34F26-6F6A-5F48-9177-5C86D4918326}"/>
            </a:ext>
          </a:extLst>
        </cdr:cNvPr>
        <cdr:cNvSpPr txBox="1"/>
      </cdr:nvSpPr>
      <cdr:spPr>
        <a:xfrm xmlns:a="http://schemas.openxmlformats.org/drawingml/2006/main">
          <a:off x="4406900" y="1879600"/>
          <a:ext cx="685800" cy="317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400" b="1" dirty="0">
              <a:solidFill>
                <a:schemeClr val="bg1"/>
              </a:solidFill>
              <a:latin typeface="Arial" panose="020B0604020202020204" pitchFamily="34" charset="0"/>
              <a:cs typeface="Arial" panose="020B0604020202020204" pitchFamily="34" charset="0"/>
            </a:rPr>
            <a:t>ÖVP</a:t>
          </a:r>
        </a:p>
      </cdr:txBody>
    </cdr:sp>
  </cdr:relSizeAnchor>
  <cdr:relSizeAnchor xmlns:cdr="http://schemas.openxmlformats.org/drawingml/2006/chartDrawing">
    <cdr:from>
      <cdr:x>0.42944</cdr:x>
      <cdr:y>0.71859</cdr:y>
    </cdr:from>
    <cdr:to>
      <cdr:x>0.55584</cdr:x>
      <cdr:y>0.78141</cdr:y>
    </cdr:to>
    <cdr:sp macro="" textlink="">
      <cdr:nvSpPr>
        <cdr:cNvPr id="4" name="Textfeld 1">
          <a:extLst xmlns:a="http://schemas.openxmlformats.org/drawingml/2006/main">
            <a:ext uri="{FF2B5EF4-FFF2-40B4-BE49-F238E27FC236}">
              <a16:creationId xmlns:a16="http://schemas.microsoft.com/office/drawing/2014/main" xmlns="" id="{E3FF082B-05EB-DA43-92DF-F0BF5A443AF9}"/>
            </a:ext>
          </a:extLst>
        </cdr:cNvPr>
        <cdr:cNvSpPr txBox="1"/>
      </cdr:nvSpPr>
      <cdr:spPr>
        <a:xfrm xmlns:a="http://schemas.openxmlformats.org/drawingml/2006/main">
          <a:off x="3149600" y="3632200"/>
          <a:ext cx="927100" cy="3175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b="1">
              <a:solidFill>
                <a:schemeClr val="tx1"/>
              </a:solidFill>
              <a:latin typeface="Arial" panose="020B0604020202020204" pitchFamily="34" charset="0"/>
              <a:cs typeface="Arial" panose="020B0604020202020204" pitchFamily="34" charset="0"/>
            </a:rPr>
            <a:t>Grüne</a:t>
          </a:r>
          <a:endParaRPr lang="de-DE" sz="1400" b="1">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0.31515</cdr:x>
      <cdr:y>0.61809</cdr:y>
    </cdr:from>
    <cdr:to>
      <cdr:x>0.40866</cdr:x>
      <cdr:y>0.6809</cdr:y>
    </cdr:to>
    <cdr:sp macro="" textlink="">
      <cdr:nvSpPr>
        <cdr:cNvPr id="5" name="Textfeld 1">
          <a:extLst xmlns:a="http://schemas.openxmlformats.org/drawingml/2006/main">
            <a:ext uri="{FF2B5EF4-FFF2-40B4-BE49-F238E27FC236}">
              <a16:creationId xmlns:a16="http://schemas.microsoft.com/office/drawing/2014/main" xmlns="" id="{E3FF082B-05EB-DA43-92DF-F0BF5A443AF9}"/>
            </a:ext>
          </a:extLst>
        </cdr:cNvPr>
        <cdr:cNvSpPr txBox="1"/>
      </cdr:nvSpPr>
      <cdr:spPr>
        <a:xfrm xmlns:a="http://schemas.openxmlformats.org/drawingml/2006/main">
          <a:off x="2311400" y="3124200"/>
          <a:ext cx="685800" cy="3175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b="1">
              <a:solidFill>
                <a:schemeClr val="bg1"/>
              </a:solidFill>
              <a:latin typeface="Arial" panose="020B0604020202020204" pitchFamily="34" charset="0"/>
              <a:cs typeface="Arial" panose="020B0604020202020204" pitchFamily="34" charset="0"/>
            </a:rPr>
            <a:t>SPÖ</a:t>
          </a:r>
        </a:p>
      </cdr:txBody>
    </cdr:sp>
  </cdr:relSizeAnchor>
  <cdr:relSizeAnchor xmlns:cdr="http://schemas.openxmlformats.org/drawingml/2006/chartDrawing">
    <cdr:from>
      <cdr:x>0.25801</cdr:x>
      <cdr:y>0.4397</cdr:y>
    </cdr:from>
    <cdr:to>
      <cdr:x>0.35152</cdr:x>
      <cdr:y>0.50251</cdr:y>
    </cdr:to>
    <cdr:sp macro="" textlink="">
      <cdr:nvSpPr>
        <cdr:cNvPr id="7" name="Textfeld 1">
          <a:extLst xmlns:a="http://schemas.openxmlformats.org/drawingml/2006/main">
            <a:ext uri="{FF2B5EF4-FFF2-40B4-BE49-F238E27FC236}">
              <a16:creationId xmlns:a16="http://schemas.microsoft.com/office/drawing/2014/main" xmlns="" id="{E3FF082B-05EB-DA43-92DF-F0BF5A443AF9}"/>
            </a:ext>
          </a:extLst>
        </cdr:cNvPr>
        <cdr:cNvSpPr txBox="1"/>
      </cdr:nvSpPr>
      <cdr:spPr>
        <a:xfrm xmlns:a="http://schemas.openxmlformats.org/drawingml/2006/main">
          <a:off x="1892300" y="2222500"/>
          <a:ext cx="685800" cy="3175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b="1">
              <a:solidFill>
                <a:schemeClr val="tx1"/>
              </a:solidFill>
              <a:latin typeface="Arial" panose="020B0604020202020204" pitchFamily="34" charset="0"/>
              <a:cs typeface="Arial" panose="020B0604020202020204" pitchFamily="34" charset="0"/>
            </a:rPr>
            <a:t>FPÖ</a:t>
          </a:r>
        </a:p>
      </cdr:txBody>
    </cdr:sp>
  </cdr:relSizeAnchor>
  <cdr:relSizeAnchor xmlns:cdr="http://schemas.openxmlformats.org/drawingml/2006/chartDrawing">
    <cdr:from>
      <cdr:x>0.3013</cdr:x>
      <cdr:y>0.27889</cdr:y>
    </cdr:from>
    <cdr:to>
      <cdr:x>0.41905</cdr:x>
      <cdr:y>0.34171</cdr:y>
    </cdr:to>
    <cdr:sp macro="" textlink="">
      <cdr:nvSpPr>
        <cdr:cNvPr id="8" name="Textfeld 1">
          <a:extLst xmlns:a="http://schemas.openxmlformats.org/drawingml/2006/main">
            <a:ext uri="{FF2B5EF4-FFF2-40B4-BE49-F238E27FC236}">
              <a16:creationId xmlns:a16="http://schemas.microsoft.com/office/drawing/2014/main" xmlns="" id="{E3FF082B-05EB-DA43-92DF-F0BF5A443AF9}"/>
            </a:ext>
          </a:extLst>
        </cdr:cNvPr>
        <cdr:cNvSpPr txBox="1"/>
      </cdr:nvSpPr>
      <cdr:spPr>
        <a:xfrm xmlns:a="http://schemas.openxmlformats.org/drawingml/2006/main">
          <a:off x="2209800" y="1409700"/>
          <a:ext cx="863600" cy="3175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b="1">
              <a:solidFill>
                <a:schemeClr val="bg1"/>
              </a:solidFill>
              <a:latin typeface="Arial" panose="020B0604020202020204" pitchFamily="34" charset="0"/>
              <a:cs typeface="Arial" panose="020B0604020202020204" pitchFamily="34" charset="0"/>
            </a:rPr>
            <a:t>NEOS</a:t>
          </a:r>
        </a:p>
      </cdr:txBody>
    </cdr:sp>
  </cdr:relSizeAnchor>
  <cdr:relSizeAnchor xmlns:cdr="http://schemas.openxmlformats.org/drawingml/2006/chartDrawing">
    <cdr:from>
      <cdr:x>0.20433</cdr:x>
      <cdr:y>0.05276</cdr:y>
    </cdr:from>
    <cdr:to>
      <cdr:x>0.45541</cdr:x>
      <cdr:y>0.11558</cdr:y>
    </cdr:to>
    <cdr:sp macro="" textlink="">
      <cdr:nvSpPr>
        <cdr:cNvPr id="9" name="Textfeld 1">
          <a:extLst xmlns:a="http://schemas.openxmlformats.org/drawingml/2006/main">
            <a:ext uri="{FF2B5EF4-FFF2-40B4-BE49-F238E27FC236}">
              <a16:creationId xmlns:a16="http://schemas.microsoft.com/office/drawing/2014/main" xmlns="" id="{E3FF082B-05EB-DA43-92DF-F0BF5A443AF9}"/>
            </a:ext>
          </a:extLst>
        </cdr:cNvPr>
        <cdr:cNvSpPr txBox="1"/>
      </cdr:nvSpPr>
      <cdr:spPr>
        <a:xfrm xmlns:a="http://schemas.openxmlformats.org/drawingml/2006/main">
          <a:off x="1498600" y="266700"/>
          <a:ext cx="1841500" cy="3175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1400" b="1" dirty="0">
              <a:solidFill>
                <a:schemeClr val="tx1"/>
              </a:solidFill>
              <a:latin typeface="Arial" panose="020B0604020202020204" pitchFamily="34" charset="0"/>
              <a:cs typeface="Arial" panose="020B0604020202020204" pitchFamily="34" charset="0"/>
            </a:rPr>
            <a:t>Andere Parteien</a:t>
          </a:r>
          <a:endParaRPr lang="de-DE" sz="1400" b="1" dirty="0">
            <a:solidFill>
              <a:schemeClr val="bg1"/>
            </a:solidFill>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3FAA29B-63D8-425F-80FA-F70DB36A8962}" type="datetimeFigureOut">
              <a:rPr lang="de-AT" smtClean="0"/>
              <a:t>02.12.2019</a:t>
            </a:fld>
            <a:endParaRPr lang="de-AT"/>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329F2BC-59C6-4E1D-B205-D7ABC4DAC4FF}" type="slidenum">
              <a:rPr lang="de-AT" smtClean="0"/>
              <a:t>‹Nr.›</a:t>
            </a:fld>
            <a:endParaRPr lang="de-AT"/>
          </a:p>
        </p:txBody>
      </p:sp>
    </p:spTree>
    <p:extLst>
      <p:ext uri="{BB962C8B-B14F-4D97-AF65-F5344CB8AC3E}">
        <p14:creationId xmlns:p14="http://schemas.microsoft.com/office/powerpoint/2010/main" val="29192723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9758C91-1175-BE48-AD48-2609613005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082D07F0-476D-9E43-ADEF-4C99662E03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C0AD295F-0987-EB40-83E4-CDEB3D0CA675}"/>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5" name="Fußzeilenplatzhalter 4">
            <a:extLst>
              <a:ext uri="{FF2B5EF4-FFF2-40B4-BE49-F238E27FC236}">
                <a16:creationId xmlns:a16="http://schemas.microsoft.com/office/drawing/2014/main" xmlns="" id="{1EF82B47-B93B-734F-893D-74BD743284DC}"/>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8D46D5B6-54C6-EC46-895C-E843C939B657}"/>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2463277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29CF427-97A9-DB47-B229-449EC37454A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EAFAA9C4-2019-7544-9717-A7CA331BC8E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EA9DB2A-59C5-EA43-8247-891914935EE7}"/>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5" name="Fußzeilenplatzhalter 4">
            <a:extLst>
              <a:ext uri="{FF2B5EF4-FFF2-40B4-BE49-F238E27FC236}">
                <a16:creationId xmlns:a16="http://schemas.microsoft.com/office/drawing/2014/main" xmlns="" id="{83269528-F869-8244-9B96-38EAB805A40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4EEBF0E7-64CD-7941-A64C-25F66CD73936}"/>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1703349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BAD909EB-130C-664C-9BF3-0BCFE8EEEA3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30502102-B4D5-AC45-96BC-EDC71F75CDB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32A7FD99-AA2D-474C-A8B4-DED18DBD6575}"/>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5" name="Fußzeilenplatzhalter 4">
            <a:extLst>
              <a:ext uri="{FF2B5EF4-FFF2-40B4-BE49-F238E27FC236}">
                <a16:creationId xmlns:a16="http://schemas.microsoft.com/office/drawing/2014/main" xmlns="" id="{49FB04B6-EE80-9B4C-8669-2CF2D5576AB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B355C7F2-750C-A145-8754-B2514FE63CF4}"/>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3776893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60BAA69-E115-D544-8B5A-0B35873D9CE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7E2500F9-6013-954A-B9B9-B7193CD64F2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FC2DD522-9420-D346-9FEA-256EA9F14466}"/>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5" name="Fußzeilenplatzhalter 4">
            <a:extLst>
              <a:ext uri="{FF2B5EF4-FFF2-40B4-BE49-F238E27FC236}">
                <a16:creationId xmlns:a16="http://schemas.microsoft.com/office/drawing/2014/main" xmlns="" id="{A4C71D0A-02C1-9942-A2F7-C479ED0A64A5}"/>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A32974AC-AD8F-A04C-8F03-B06B9A0DE045}"/>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211893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FD804CF-1215-0044-A597-09BF3BEC5BA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1689EC46-7BEE-3A4A-8FDB-2E2DC29449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5CA8BB1A-31B4-3C42-A415-DD52C43744E8}"/>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5" name="Fußzeilenplatzhalter 4">
            <a:extLst>
              <a:ext uri="{FF2B5EF4-FFF2-40B4-BE49-F238E27FC236}">
                <a16:creationId xmlns:a16="http://schemas.microsoft.com/office/drawing/2014/main" xmlns="" id="{A0A59F2A-839C-F14A-A771-EBF3864E4C2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100FEA1E-6A1E-0E46-B4F6-738A36FDD258}"/>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1783760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DE71BC0-518B-5243-9EFF-3755F80CAC6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C3D3EF00-C88B-0948-8B6F-791B2B83733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9E5CE471-2AAB-7044-AC48-9CAD44B4D4F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91670541-7553-1145-8E8A-E2389AA33894}"/>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6" name="Fußzeilenplatzhalter 5">
            <a:extLst>
              <a:ext uri="{FF2B5EF4-FFF2-40B4-BE49-F238E27FC236}">
                <a16:creationId xmlns:a16="http://schemas.microsoft.com/office/drawing/2014/main" xmlns="" id="{8BE7F29A-67AA-6F41-A49C-43FB94E44843}"/>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6889DC5D-54DF-8E42-9233-72E2F667CA84}"/>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128453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EEB464F-50A6-CD40-A1AF-EBB4F2F5CD8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660A1CBC-57B2-E54B-8A19-27A9BF772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276FE793-697D-8B48-94FE-E53D14B0208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51FEBD33-D49E-1044-9137-19E7C48804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0EC3FE99-C715-244E-AF93-D97B6BF45D2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EB806486-7924-2D48-80E6-2BFBFE902884}"/>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8" name="Fußzeilenplatzhalter 7">
            <a:extLst>
              <a:ext uri="{FF2B5EF4-FFF2-40B4-BE49-F238E27FC236}">
                <a16:creationId xmlns:a16="http://schemas.microsoft.com/office/drawing/2014/main" xmlns="" id="{465FD57F-0343-554F-87AC-7BA64BE58745}"/>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xmlns="" id="{35E3F688-B669-E344-805F-04B408309904}"/>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1531082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AFDC49B-769A-264E-8E55-7FF83E49028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F4B360A9-DC4B-FC49-9298-7F7CCE9FA801}"/>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4" name="Fußzeilenplatzhalter 3">
            <a:extLst>
              <a:ext uri="{FF2B5EF4-FFF2-40B4-BE49-F238E27FC236}">
                <a16:creationId xmlns:a16="http://schemas.microsoft.com/office/drawing/2014/main" xmlns="" id="{E3F473B6-1858-A047-A4BF-19BAE930E1AA}"/>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xmlns="" id="{7386F8BA-8E38-8C49-9C96-65A77623272A}"/>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324706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51EADC45-3F8E-DB44-A120-22059F637845}"/>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3" name="Fußzeilenplatzhalter 2">
            <a:extLst>
              <a:ext uri="{FF2B5EF4-FFF2-40B4-BE49-F238E27FC236}">
                <a16:creationId xmlns:a16="http://schemas.microsoft.com/office/drawing/2014/main" xmlns="" id="{56444148-3558-DA44-9CA3-B73F73D5A399}"/>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xmlns="" id="{7088809C-E874-634F-B466-BD7EC0B96559}"/>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411644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5C24C90-7E8B-8540-A0D4-7503E806931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07D3BC33-1072-F741-8708-2C7CFE96A0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46F99ECF-98B3-F24B-806D-7C8718C88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F92B4E24-B32C-FD40-BCE2-096FA7D39BC9}"/>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6" name="Fußzeilenplatzhalter 5">
            <a:extLst>
              <a:ext uri="{FF2B5EF4-FFF2-40B4-BE49-F238E27FC236}">
                <a16:creationId xmlns:a16="http://schemas.microsoft.com/office/drawing/2014/main" xmlns="" id="{64AAB9BA-1970-D344-A845-5A67347282FD}"/>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2068623D-D580-F847-8842-42824844674F}"/>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239866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39D48A5-0807-7F4F-B387-0A3D95E9552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BBCAF1B2-68D6-7349-9D47-A5A9F30C8D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F3E86F3C-6699-0941-8071-63B8E7FF5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D87C271A-D745-E04F-9F08-A5BBE3DAF461}"/>
              </a:ext>
            </a:extLst>
          </p:cNvPr>
          <p:cNvSpPr>
            <a:spLocks noGrp="1"/>
          </p:cNvSpPr>
          <p:nvPr>
            <p:ph type="dt" sz="half" idx="10"/>
          </p:nvPr>
        </p:nvSpPr>
        <p:spPr/>
        <p:txBody>
          <a:bodyPr/>
          <a:lstStyle/>
          <a:p>
            <a:fld id="{70C4440C-37A3-4E34-B6C5-1CB1F15FC60F}" type="datetimeFigureOut">
              <a:rPr lang="de-AT" smtClean="0"/>
              <a:t>02.12.2019</a:t>
            </a:fld>
            <a:endParaRPr lang="de-AT"/>
          </a:p>
        </p:txBody>
      </p:sp>
      <p:sp>
        <p:nvSpPr>
          <p:cNvPr id="6" name="Fußzeilenplatzhalter 5">
            <a:extLst>
              <a:ext uri="{FF2B5EF4-FFF2-40B4-BE49-F238E27FC236}">
                <a16:creationId xmlns:a16="http://schemas.microsoft.com/office/drawing/2014/main" xmlns="" id="{5CE0D5C9-F78D-0F4B-A225-0AA754CDA60B}"/>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ACCFABB4-3343-5C4F-AACD-E0408EF1A424}"/>
              </a:ext>
            </a:extLst>
          </p:cNvPr>
          <p:cNvSpPr>
            <a:spLocks noGrp="1"/>
          </p:cNvSpPr>
          <p:nvPr>
            <p:ph type="sldNum" sz="quarter" idx="12"/>
          </p:nvPr>
        </p:nvSpPr>
        <p:spPr/>
        <p:txBody>
          <a:bodyPr/>
          <a:lstStyle/>
          <a:p>
            <a:fld id="{4AEBDF4C-68AB-43BE-A3C3-BC482FE2CD41}" type="slidenum">
              <a:rPr lang="de-AT" smtClean="0"/>
              <a:t>‹Nr.›</a:t>
            </a:fld>
            <a:endParaRPr lang="de-AT"/>
          </a:p>
        </p:txBody>
      </p:sp>
    </p:spTree>
    <p:extLst>
      <p:ext uri="{BB962C8B-B14F-4D97-AF65-F5344CB8AC3E}">
        <p14:creationId xmlns:p14="http://schemas.microsoft.com/office/powerpoint/2010/main" val="387909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48D84E3D-B7DD-7B47-8902-88B1EF7B2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4B2D7D04-535B-DD46-A779-4DD27F2929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86E2E553-267E-8741-8FEC-C336E7D288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4440C-37A3-4E34-B6C5-1CB1F15FC60F}" type="datetimeFigureOut">
              <a:rPr lang="de-AT" smtClean="0"/>
              <a:t>02.12.2019</a:t>
            </a:fld>
            <a:endParaRPr lang="de-AT"/>
          </a:p>
        </p:txBody>
      </p:sp>
      <p:sp>
        <p:nvSpPr>
          <p:cNvPr id="5" name="Fußzeilenplatzhalter 4">
            <a:extLst>
              <a:ext uri="{FF2B5EF4-FFF2-40B4-BE49-F238E27FC236}">
                <a16:creationId xmlns:a16="http://schemas.microsoft.com/office/drawing/2014/main" xmlns="" id="{907ECC2B-28AF-CC41-AF88-7B4BE8D7B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xmlns="" id="{163E0926-3CB7-4244-8DCA-1E75D48575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BDF4C-68AB-43BE-A3C3-BC482FE2CD41}" type="slidenum">
              <a:rPr lang="de-AT" smtClean="0"/>
              <a:t>‹Nr.›</a:t>
            </a:fld>
            <a:endParaRPr lang="de-AT"/>
          </a:p>
        </p:txBody>
      </p:sp>
    </p:spTree>
    <p:extLst>
      <p:ext uri="{BB962C8B-B14F-4D97-AF65-F5344CB8AC3E}">
        <p14:creationId xmlns:p14="http://schemas.microsoft.com/office/powerpoint/2010/main" val="34593456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0353205-5FAA-44E7-8147-E5D0A250B9AF}"/>
              </a:ext>
            </a:extLst>
          </p:cNvPr>
          <p:cNvSpPr>
            <a:spLocks noGrp="1"/>
          </p:cNvSpPr>
          <p:nvPr>
            <p:ph type="ctrTitle"/>
          </p:nvPr>
        </p:nvSpPr>
        <p:spPr>
          <a:xfrm>
            <a:off x="637732" y="842167"/>
            <a:ext cx="10916529" cy="915567"/>
          </a:xfrm>
        </p:spPr>
        <p:txBody>
          <a:bodyPr>
            <a:normAutofit/>
          </a:bodyPr>
          <a:lstStyle/>
          <a:p>
            <a:r>
              <a:rPr lang="de-AT" sz="4800" b="1" dirty="0" smtClean="0">
                <a:solidFill>
                  <a:schemeClr val="tx1">
                    <a:lumMod val="95000"/>
                    <a:lumOff val="5000"/>
                  </a:schemeClr>
                </a:solidFill>
                <a:latin typeface="Arial" panose="020B0604020202020204" pitchFamily="34" charset="0"/>
                <a:cs typeface="Arial" panose="020B0604020202020204" pitchFamily="34" charset="0"/>
              </a:rPr>
              <a:t>Politiker -  </a:t>
            </a:r>
            <a:r>
              <a:rPr lang="de-AT" sz="4800" b="1" dirty="0">
                <a:solidFill>
                  <a:schemeClr val="tx1">
                    <a:lumMod val="95000"/>
                    <a:lumOff val="5000"/>
                  </a:schemeClr>
                </a:solidFill>
                <a:latin typeface="Arial" panose="020B0604020202020204" pitchFamily="34" charset="0"/>
                <a:cs typeface="Arial" panose="020B0604020202020204" pitchFamily="34" charset="0"/>
              </a:rPr>
              <a:t>Image und Vertrauen</a:t>
            </a:r>
          </a:p>
        </p:txBody>
      </p:sp>
      <mc:AlternateContent xmlns:mc="http://schemas.openxmlformats.org/markup-compatibility/2006" xmlns:a14="http://schemas.microsoft.com/office/drawing/2010/main">
        <mc:Choice Requires="a14">
          <p:sp>
            <p:nvSpPr>
              <p:cNvPr id="3" name="Untertitel 2">
                <a:extLst>
                  <a:ext uri="{FF2B5EF4-FFF2-40B4-BE49-F238E27FC236}">
                    <a16:creationId xmlns:a16="http://schemas.microsoft.com/office/drawing/2014/main" xmlns="" id="{B66DC253-8432-4A2A-AB09-2923E82DB9B2}"/>
                  </a:ext>
                </a:extLst>
              </p:cNvPr>
              <p:cNvSpPr>
                <a:spLocks noGrp="1"/>
              </p:cNvSpPr>
              <p:nvPr>
                <p:ph type="subTitle" idx="1"/>
              </p:nvPr>
            </p:nvSpPr>
            <p:spPr>
              <a:xfrm>
                <a:off x="623926" y="2028794"/>
                <a:ext cx="10916529" cy="3987039"/>
              </a:xfrm>
            </p:spPr>
            <p:txBody>
              <a:bodyPr>
                <a:normAutofit/>
              </a:bodyPr>
              <a:lstStyle/>
              <a:p>
                <a:pPr>
                  <a:lnSpc>
                    <a:spcPct val="160000"/>
                  </a:lnSpc>
                </a:pPr>
                <a:r>
                  <a:rPr lang="de-AT" sz="2000" dirty="0">
                    <a:latin typeface="Arial" panose="020B0604020202020204" pitchFamily="34" charset="0"/>
                    <a:cs typeface="Arial" panose="020B0604020202020204" pitchFamily="34" charset="0"/>
                  </a:rPr>
                  <a:t>Ergebnisse einer </a:t>
                </a:r>
                <a:r>
                  <a:rPr lang="de-AT" sz="2000" dirty="0" smtClean="0">
                    <a:latin typeface="Arial" panose="020B0604020202020204" pitchFamily="34" charset="0"/>
                    <a:cs typeface="Arial" panose="020B0604020202020204" pitchFamily="34" charset="0"/>
                  </a:rPr>
                  <a:t>repräsentativen telefonischen </a:t>
                </a:r>
                <a:r>
                  <a:rPr lang="de-AT" sz="2000" dirty="0">
                    <a:latin typeface="Arial" panose="020B0604020202020204" pitchFamily="34" charset="0"/>
                    <a:cs typeface="Arial" panose="020B0604020202020204" pitchFamily="34" charset="0"/>
                  </a:rPr>
                  <a:t>Tirol-Umfrage </a:t>
                </a:r>
              </a:p>
              <a:p>
                <a:pPr>
                  <a:lnSpc>
                    <a:spcPct val="160000"/>
                  </a:lnSpc>
                </a:pPr>
                <a:r>
                  <a:rPr lang="de-AT" sz="2000" dirty="0">
                    <a:latin typeface="Arial" panose="020B0604020202020204" pitchFamily="34" charset="0"/>
                    <a:cs typeface="Arial" panose="020B0604020202020204" pitchFamily="34" charset="0"/>
                  </a:rPr>
                  <a:t>Durchgeführt von Studierenden der Fakultät der Sozialen und Politischen Wissenschaften</a:t>
                </a:r>
              </a:p>
              <a:p>
                <a:pPr>
                  <a:lnSpc>
                    <a:spcPct val="160000"/>
                  </a:lnSpc>
                </a:pPr>
                <a:r>
                  <a:rPr lang="de-AT" sz="2000" dirty="0">
                    <a:latin typeface="Arial" panose="020B0604020202020204" pitchFamily="34" charset="0"/>
                    <a:cs typeface="Arial" panose="020B0604020202020204" pitchFamily="34" charset="0"/>
                  </a:rPr>
                  <a:t>Projektleiter: Ass. Prof. Dr. Christian </a:t>
                </a:r>
                <a:r>
                  <a:rPr lang="de-AT" sz="2000" dirty="0" smtClean="0">
                    <a:latin typeface="Arial" panose="020B0604020202020204" pitchFamily="34" charset="0"/>
                    <a:cs typeface="Arial" panose="020B0604020202020204" pitchFamily="34" charset="0"/>
                  </a:rPr>
                  <a:t>Traweger, Institut für Politikwissenschaft</a:t>
                </a:r>
                <a:endParaRPr lang="de-AT" sz="2000" dirty="0">
                  <a:latin typeface="Arial" panose="020B0604020202020204" pitchFamily="34" charset="0"/>
                  <a:cs typeface="Arial" panose="020B0604020202020204" pitchFamily="34" charset="0"/>
                </a:endParaRPr>
              </a:p>
              <a:p>
                <a:pPr>
                  <a:lnSpc>
                    <a:spcPct val="160000"/>
                  </a:lnSpc>
                </a:pPr>
                <a:r>
                  <a:rPr lang="de-AT" sz="2000" dirty="0" smtClean="0">
                    <a:latin typeface="Arial" panose="020B0604020202020204" pitchFamily="34" charset="0"/>
                    <a:cs typeface="Arial" panose="020B0604020202020204" pitchFamily="34" charset="0"/>
                  </a:rPr>
                  <a:t>N = 500 </a:t>
                </a:r>
                <a:r>
                  <a:rPr lang="de-AT" sz="2000" dirty="0">
                    <a:latin typeface="Arial" panose="020B0604020202020204" pitchFamily="34" charset="0"/>
                    <a:cs typeface="Arial" panose="020B0604020202020204" pitchFamily="34" charset="0"/>
                  </a:rPr>
                  <a:t>Personen</a:t>
                </a:r>
              </a:p>
              <a:p>
                <a:pPr>
                  <a:lnSpc>
                    <a:spcPct val="160000"/>
                  </a:lnSpc>
                </a:pPr>
                <a:r>
                  <a:rPr lang="de-AT" sz="2000" dirty="0">
                    <a:latin typeface="Arial" panose="020B0604020202020204" pitchFamily="34" charset="0"/>
                    <a:cs typeface="Arial" panose="020B0604020202020204" pitchFamily="34" charset="0"/>
                  </a:rPr>
                  <a:t>Durchführungszeitraum: 11.11. – 15.11.19</a:t>
                </a:r>
              </a:p>
              <a:p>
                <a:pPr>
                  <a:lnSpc>
                    <a:spcPct val="160000"/>
                  </a:lnSpc>
                </a:pPr>
                <a:r>
                  <a:rPr lang="de-AT" sz="2000" dirty="0">
                    <a:latin typeface="Arial" panose="020B0604020202020204" pitchFamily="34" charset="0"/>
                    <a:cs typeface="Arial" panose="020B0604020202020204" pitchFamily="34" charset="0"/>
                  </a:rPr>
                  <a:t>Maximale Schwankungsbreite = </a:t>
                </a:r>
                <a14:m>
                  <m:oMath xmlns:m="http://schemas.openxmlformats.org/officeDocument/2006/math">
                    <m:r>
                      <a:rPr lang="de-AT" sz="2000" b="0" i="0" smtClean="0">
                        <a:latin typeface="Cambria Math" panose="02040503050406030204" pitchFamily="18" charset="0"/>
                        <a:ea typeface="Cambria Math" panose="02040503050406030204" pitchFamily="18" charset="0"/>
                      </a:rPr>
                      <m:t>±</m:t>
                    </m:r>
                    <m:r>
                      <a:rPr lang="de-DE" sz="2000" b="0" i="0" smtClean="0">
                        <a:latin typeface="Cambria Math" panose="02040503050406030204" pitchFamily="18" charset="0"/>
                        <a:ea typeface="Cambria Math" panose="02040503050406030204" pitchFamily="18" charset="0"/>
                      </a:rPr>
                      <m:t> </m:t>
                    </m:r>
                  </m:oMath>
                </a14:m>
                <a:r>
                  <a:rPr lang="de-AT" sz="2000" dirty="0">
                    <a:latin typeface="Arial" panose="020B0604020202020204" pitchFamily="34" charset="0"/>
                    <a:cs typeface="Arial" panose="020B0604020202020204" pitchFamily="34" charset="0"/>
                  </a:rPr>
                  <a:t>4,3 %</a:t>
                </a:r>
              </a:p>
            </p:txBody>
          </p:sp>
        </mc:Choice>
        <mc:Fallback xmlns="">
          <p:sp>
            <p:nvSpPr>
              <p:cNvPr id="3" name="Untertitel 2">
                <a:extLst>
                  <a:ext uri="{FF2B5EF4-FFF2-40B4-BE49-F238E27FC236}">
                    <a16:creationId xmlns:a16="http://schemas.microsoft.com/office/drawing/2014/main" xmlns:a14="http://schemas.microsoft.com/office/drawing/2010/main" xmlns="" id="{B66DC253-8432-4A2A-AB09-2923E82DB9B2}"/>
                  </a:ext>
                </a:extLst>
              </p:cNvPr>
              <p:cNvSpPr>
                <a:spLocks noGrp="1" noRot="1" noChangeAspect="1" noMove="1" noResize="1" noEditPoints="1" noAdjustHandles="1" noChangeArrowheads="1" noChangeShapeType="1" noTextEdit="1"/>
              </p:cNvSpPr>
              <p:nvPr>
                <p:ph type="subTitle" idx="1"/>
              </p:nvPr>
            </p:nvSpPr>
            <p:spPr>
              <a:xfrm>
                <a:off x="623926" y="2028794"/>
                <a:ext cx="10916529" cy="3987039"/>
              </a:xfrm>
              <a:blipFill rotWithShape="1">
                <a:blip r:embed="rId2"/>
                <a:stretch>
                  <a:fillRect/>
                </a:stretch>
              </a:blipFill>
            </p:spPr>
            <p:txBody>
              <a:bodyPr/>
              <a:lstStyle/>
              <a:p>
                <a:r>
                  <a:rPr lang="de-AT">
                    <a:noFill/>
                  </a:rPr>
                  <a:t> </a:t>
                </a:r>
              </a:p>
            </p:txBody>
          </p:sp>
        </mc:Fallback>
      </mc:AlternateContent>
      <p:pic>
        <p:nvPicPr>
          <p:cNvPr id="5" name="Grafik 4">
            <a:extLst>
              <a:ext uri="{FF2B5EF4-FFF2-40B4-BE49-F238E27FC236}">
                <a16:creationId xmlns:a16="http://schemas.microsoft.com/office/drawing/2014/main" xmlns="" id="{16CEA99D-B92C-4746-8C76-0155AB2C0C22}"/>
              </a:ext>
            </a:extLst>
          </p:cNvPr>
          <p:cNvPicPr>
            <a:picLocks noChangeAspect="1"/>
          </p:cNvPicPr>
          <p:nvPr/>
        </p:nvPicPr>
        <p:blipFill>
          <a:blip r:embed="rId3"/>
          <a:stretch>
            <a:fillRect/>
          </a:stretch>
        </p:blipFill>
        <p:spPr>
          <a:xfrm>
            <a:off x="11024377" y="0"/>
            <a:ext cx="1032157" cy="1816328"/>
          </a:xfrm>
          <a:prstGeom prst="rect">
            <a:avLst/>
          </a:prstGeom>
        </p:spPr>
      </p:pic>
      <p:sp>
        <p:nvSpPr>
          <p:cNvPr id="23" name="Textfeld 22">
            <a:extLst>
              <a:ext uri="{FF2B5EF4-FFF2-40B4-BE49-F238E27FC236}">
                <a16:creationId xmlns:a16="http://schemas.microsoft.com/office/drawing/2014/main" xmlns="" id="{C5030069-8B3B-614C-B98B-3BA42048976F}"/>
              </a:ext>
            </a:extLst>
          </p:cNvPr>
          <p:cNvSpPr txBox="1"/>
          <p:nvPr/>
        </p:nvSpPr>
        <p:spPr>
          <a:xfrm>
            <a:off x="11786992" y="3081403"/>
            <a:ext cx="184731" cy="369332"/>
          </a:xfrm>
          <a:prstGeom prst="rect">
            <a:avLst/>
          </a:prstGeom>
          <a:noFill/>
        </p:spPr>
        <p:txBody>
          <a:bodyPr wrap="none" rtlCol="0">
            <a:spAutoFit/>
          </a:bodyPr>
          <a:lstStyle/>
          <a:p>
            <a:endParaRPr lang="de-DE" dirty="0"/>
          </a:p>
        </p:txBody>
      </p:sp>
      <p:sp>
        <p:nvSpPr>
          <p:cNvPr id="4" name="Textfeld 3">
            <a:extLst>
              <a:ext uri="{FF2B5EF4-FFF2-40B4-BE49-F238E27FC236}">
                <a16:creationId xmlns:a16="http://schemas.microsoft.com/office/drawing/2014/main" xmlns="" id="{1F3C3762-ECEA-0249-A0F8-1B5923D33DCD}"/>
              </a:ext>
            </a:extLst>
          </p:cNvPr>
          <p:cNvSpPr txBox="1"/>
          <p:nvPr/>
        </p:nvSpPr>
        <p:spPr>
          <a:xfrm>
            <a:off x="1669367" y="6161648"/>
            <a:ext cx="9097103" cy="307777"/>
          </a:xfrm>
          <a:prstGeom prst="rect">
            <a:avLst/>
          </a:prstGeom>
          <a:noFill/>
        </p:spPr>
        <p:txBody>
          <a:bodyPr wrap="square" rtlCol="0">
            <a:spAutoFit/>
          </a:bodyPr>
          <a:lstStyle/>
          <a:p>
            <a:pPr algn="ctr"/>
            <a:r>
              <a:rPr lang="de-DE" sz="1400" dirty="0" smtClean="0">
                <a:latin typeface="Arial" panose="020B0604020202020204" pitchFamily="34" charset="0"/>
                <a:cs typeface="Arial" panose="020B0604020202020204" pitchFamily="34" charset="0"/>
              </a:rPr>
              <a:t>Bei Rückfragen: </a:t>
            </a:r>
            <a:r>
              <a:rPr lang="de-DE" sz="1400" dirty="0" err="1" smtClean="0">
                <a:latin typeface="Arial" panose="020B0604020202020204" pitchFamily="34" charset="0"/>
                <a:cs typeface="Arial" panose="020B0604020202020204" pitchFamily="34" charset="0"/>
              </a:rPr>
              <a:t>Dr.Christian</a:t>
            </a:r>
            <a:r>
              <a:rPr lang="de-DE" sz="1400" dirty="0" smtClean="0">
                <a:latin typeface="Arial" panose="020B0604020202020204" pitchFamily="34" charset="0"/>
                <a:cs typeface="Arial" panose="020B0604020202020204" pitchFamily="34" charset="0"/>
              </a:rPr>
              <a:t> Traweger </a:t>
            </a:r>
            <a:r>
              <a:rPr lang="de-DE" sz="1400" dirty="0">
                <a:latin typeface="Arial" panose="020B0604020202020204" pitchFamily="34" charset="0"/>
                <a:cs typeface="Arial" panose="020B0604020202020204" pitchFamily="34" charset="0"/>
              </a:rPr>
              <a:t>06642269885</a:t>
            </a:r>
          </a:p>
        </p:txBody>
      </p:sp>
    </p:spTree>
    <p:extLst>
      <p:ext uri="{BB962C8B-B14F-4D97-AF65-F5344CB8AC3E}">
        <p14:creationId xmlns:p14="http://schemas.microsoft.com/office/powerpoint/2010/main" val="204674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D6EECEB-988D-4682-83EF-76106BE55870}"/>
              </a:ext>
            </a:extLst>
          </p:cNvPr>
          <p:cNvSpPr txBox="1">
            <a:spLocks/>
          </p:cNvSpPr>
          <p:nvPr/>
        </p:nvSpPr>
        <p:spPr>
          <a:xfrm>
            <a:off x="1006825" y="728758"/>
            <a:ext cx="10515600" cy="65296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2000" b="1" dirty="0">
                <a:latin typeface="Arial" panose="020B0604020202020204" pitchFamily="34" charset="0"/>
                <a:cs typeface="Arial" panose="020B0604020202020204" pitchFamily="34" charset="0"/>
              </a:rPr>
              <a:t>Bewertung der negativen Eigenschaften von </a:t>
            </a:r>
            <a:r>
              <a:rPr lang="de-AT" sz="2000" b="1" dirty="0" err="1">
                <a:latin typeface="Arial" panose="020B0604020202020204" pitchFamily="34" charset="0"/>
                <a:cs typeface="Arial" panose="020B0604020202020204" pitchFamily="34" charset="0"/>
              </a:rPr>
              <a:t>PolitikerInnen</a:t>
            </a:r>
            <a:endParaRPr lang="de-AT" sz="2000" b="1" dirty="0">
              <a:latin typeface="Arial" panose="020B0604020202020204" pitchFamily="34" charset="0"/>
              <a:cs typeface="Arial" panose="020B0604020202020204" pitchFamily="34" charset="0"/>
            </a:endParaRPr>
          </a:p>
        </p:txBody>
      </p:sp>
      <p:sp>
        <p:nvSpPr>
          <p:cNvPr id="3" name="Textfeld 2">
            <a:extLst>
              <a:ext uri="{FF2B5EF4-FFF2-40B4-BE49-F238E27FC236}">
                <a16:creationId xmlns:a16="http://schemas.microsoft.com/office/drawing/2014/main" xmlns="" id="{904B72DD-098D-4EC4-AF58-D3A4B5F8E514}"/>
              </a:ext>
            </a:extLst>
          </p:cNvPr>
          <p:cNvSpPr txBox="1"/>
          <p:nvPr/>
        </p:nvSpPr>
        <p:spPr>
          <a:xfrm>
            <a:off x="669572" y="4926345"/>
            <a:ext cx="11166827" cy="1323439"/>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Drei Viertel der Befragten behaupten, PolitikerInnen reden zu viel, handeln zu wenig, sind karrieresüchtig und denken nur an die nächsten Wahlen. Für die Befragten betreiben rund 80% der PolitikerInnen Freunderlwirtschaft. Zwischen Männern und Frauen, sowie den unterschiedlichen Altersklassen, fällt </a:t>
            </a:r>
            <a:r>
              <a:rPr lang="de-AT" sz="1600" dirty="0" smtClean="0">
                <a:latin typeface="Arial" panose="020B0604020202020204" pitchFamily="34" charset="0"/>
                <a:cs typeface="Arial" panose="020B0604020202020204" pitchFamily="34" charset="0"/>
              </a:rPr>
              <a:t>keine </a:t>
            </a:r>
            <a:r>
              <a:rPr lang="de-AT" sz="1600" dirty="0">
                <a:latin typeface="Arial" panose="020B0604020202020204" pitchFamily="34" charset="0"/>
                <a:cs typeface="Arial" panose="020B0604020202020204" pitchFamily="34" charset="0"/>
              </a:rPr>
              <a:t>Differenz in Bezug auf die Beurteilung der </a:t>
            </a:r>
            <a:r>
              <a:rPr lang="de-AT" sz="1600" dirty="0" smtClean="0">
                <a:latin typeface="Arial" panose="020B0604020202020204" pitchFamily="34" charset="0"/>
                <a:cs typeface="Arial" panose="020B0604020202020204" pitchFamily="34" charset="0"/>
              </a:rPr>
              <a:t>negativen Eigenschaften von </a:t>
            </a:r>
            <a:r>
              <a:rPr lang="de-AT" sz="1600" dirty="0" err="1" smtClean="0">
                <a:latin typeface="Arial" panose="020B0604020202020204" pitchFamily="34" charset="0"/>
                <a:cs typeface="Arial" panose="020B0604020202020204" pitchFamily="34" charset="0"/>
              </a:rPr>
              <a:t>PolitkerInnen</a:t>
            </a:r>
            <a:r>
              <a:rPr lang="de-AT" sz="1600" dirty="0" smtClean="0">
                <a:latin typeface="Arial" panose="020B0604020202020204" pitchFamily="34" charset="0"/>
                <a:cs typeface="Arial" panose="020B0604020202020204" pitchFamily="34" charset="0"/>
              </a:rPr>
              <a:t> </a:t>
            </a:r>
            <a:r>
              <a:rPr lang="de-AT" sz="1600" dirty="0">
                <a:latin typeface="Arial" panose="020B0604020202020204" pitchFamily="34" charset="0"/>
                <a:cs typeface="Arial" panose="020B0604020202020204" pitchFamily="34" charset="0"/>
              </a:rPr>
              <a:t>auf. </a:t>
            </a:r>
            <a:r>
              <a:rPr lang="de-AT" sz="1600" dirty="0" smtClean="0">
                <a:latin typeface="Arial" panose="020B0604020202020204" pitchFamily="34" charset="0"/>
                <a:cs typeface="Arial" panose="020B0604020202020204" pitchFamily="34" charset="0"/>
              </a:rPr>
              <a:t>Auch die politische Einstellung beeinflusst die negativen Eigenschaften nicht signifikant. </a:t>
            </a:r>
            <a:endParaRPr lang="de-AT" sz="1600" dirty="0">
              <a:latin typeface="Arial" panose="020B0604020202020204" pitchFamily="34" charset="0"/>
              <a:cs typeface="Arial" panose="020B0604020202020204" pitchFamily="34" charset="0"/>
            </a:endParaRPr>
          </a:p>
        </p:txBody>
      </p:sp>
      <p:graphicFrame>
        <p:nvGraphicFramePr>
          <p:cNvPr id="4" name="Diagramm 3">
            <a:extLst>
              <a:ext uri="{FF2B5EF4-FFF2-40B4-BE49-F238E27FC236}">
                <a16:creationId xmlns:a16="http://schemas.microsoft.com/office/drawing/2014/main" xmlns="" id="{C9B79829-E32F-4524-9088-840E64C121DD}"/>
              </a:ext>
            </a:extLst>
          </p:cNvPr>
          <p:cNvGraphicFramePr>
            <a:graphicFrameLocks/>
          </p:cNvGraphicFramePr>
          <p:nvPr>
            <p:extLst>
              <p:ext uri="{D42A27DB-BD31-4B8C-83A1-F6EECF244321}">
                <p14:modId xmlns:p14="http://schemas.microsoft.com/office/powerpoint/2010/main" val="194284600"/>
              </p:ext>
            </p:extLst>
          </p:nvPr>
        </p:nvGraphicFramePr>
        <p:xfrm>
          <a:off x="184726" y="840491"/>
          <a:ext cx="11822545" cy="386087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feld 1">
            <a:extLst>
              <a:ext uri="{FF2B5EF4-FFF2-40B4-BE49-F238E27FC236}">
                <a16:creationId xmlns:a16="http://schemas.microsoft.com/office/drawing/2014/main" xmlns="" id="{6D616374-66A9-4AF5-8D4A-8483841B3203}"/>
              </a:ext>
            </a:extLst>
          </p:cNvPr>
          <p:cNvSpPr txBox="1"/>
          <p:nvPr/>
        </p:nvSpPr>
        <p:spPr>
          <a:xfrm>
            <a:off x="11021469" y="1982556"/>
            <a:ext cx="50095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err="1">
                <a:cs typeface="Arial" panose="020B0604020202020204" pitchFamily="34" charset="0"/>
              </a:rPr>
              <a:t>k.A</a:t>
            </a:r>
            <a:r>
              <a:rPr lang="de-AT" sz="1400" dirty="0">
                <a:cs typeface="Arial" panose="020B0604020202020204" pitchFamily="34" charset="0"/>
              </a:rPr>
              <a:t>.</a:t>
            </a:r>
          </a:p>
        </p:txBody>
      </p:sp>
      <p:sp>
        <p:nvSpPr>
          <p:cNvPr id="6" name="Textfeld 1">
            <a:extLst>
              <a:ext uri="{FF2B5EF4-FFF2-40B4-BE49-F238E27FC236}">
                <a16:creationId xmlns:a16="http://schemas.microsoft.com/office/drawing/2014/main" xmlns="" id="{FCB2A893-1E10-4A4C-922A-D1AF834A034F}"/>
              </a:ext>
            </a:extLst>
          </p:cNvPr>
          <p:cNvSpPr txBox="1"/>
          <p:nvPr/>
        </p:nvSpPr>
        <p:spPr>
          <a:xfrm>
            <a:off x="11085577" y="2650705"/>
            <a:ext cx="50095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err="1">
                <a:cs typeface="Arial" panose="020B0604020202020204" pitchFamily="34" charset="0"/>
              </a:rPr>
              <a:t>k.A</a:t>
            </a:r>
            <a:r>
              <a:rPr lang="de-AT" sz="1400" dirty="0">
                <a:cs typeface="Arial" panose="020B0604020202020204" pitchFamily="34" charset="0"/>
              </a:rPr>
              <a:t>.</a:t>
            </a:r>
          </a:p>
        </p:txBody>
      </p:sp>
      <p:sp>
        <p:nvSpPr>
          <p:cNvPr id="7" name="Textfeld 1">
            <a:extLst>
              <a:ext uri="{FF2B5EF4-FFF2-40B4-BE49-F238E27FC236}">
                <a16:creationId xmlns:a16="http://schemas.microsoft.com/office/drawing/2014/main" xmlns="" id="{5663D71C-06E8-462B-AFFA-9DF2A5375F53}"/>
              </a:ext>
            </a:extLst>
          </p:cNvPr>
          <p:cNvSpPr txBox="1"/>
          <p:nvPr/>
        </p:nvSpPr>
        <p:spPr>
          <a:xfrm>
            <a:off x="11074011" y="3347853"/>
            <a:ext cx="50095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err="1">
                <a:cs typeface="Arial" panose="020B0604020202020204" pitchFamily="34" charset="0"/>
              </a:rPr>
              <a:t>k.A</a:t>
            </a:r>
            <a:r>
              <a:rPr lang="de-AT" sz="1400" dirty="0">
                <a:cs typeface="Arial" panose="020B0604020202020204" pitchFamily="34" charset="0"/>
              </a:rPr>
              <a:t>.</a:t>
            </a:r>
          </a:p>
        </p:txBody>
      </p:sp>
      <p:sp>
        <p:nvSpPr>
          <p:cNvPr id="8" name="Textfeld 1">
            <a:extLst>
              <a:ext uri="{FF2B5EF4-FFF2-40B4-BE49-F238E27FC236}">
                <a16:creationId xmlns:a16="http://schemas.microsoft.com/office/drawing/2014/main" xmlns="" id="{A168E4BD-52AB-45EE-8EC9-7515F9A40121}"/>
              </a:ext>
            </a:extLst>
          </p:cNvPr>
          <p:cNvSpPr txBox="1"/>
          <p:nvPr/>
        </p:nvSpPr>
        <p:spPr>
          <a:xfrm>
            <a:off x="11021469" y="4068842"/>
            <a:ext cx="50095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err="1">
                <a:cs typeface="Arial" panose="020B0604020202020204" pitchFamily="34" charset="0"/>
              </a:rPr>
              <a:t>k.A</a:t>
            </a:r>
            <a:r>
              <a:rPr lang="de-AT" sz="1400" dirty="0">
                <a:cs typeface="Arial" panose="020B0604020202020204" pitchFamily="34" charset="0"/>
              </a:rPr>
              <a:t>.</a:t>
            </a:r>
          </a:p>
        </p:txBody>
      </p:sp>
      <p:sp>
        <p:nvSpPr>
          <p:cNvPr id="12" name="Textfeld 1">
            <a:extLst>
              <a:ext uri="{FF2B5EF4-FFF2-40B4-BE49-F238E27FC236}">
                <a16:creationId xmlns:a16="http://schemas.microsoft.com/office/drawing/2014/main" xmlns="" id="{EF4D6543-923A-4BE9-B79B-D76D8F4A3A62}"/>
              </a:ext>
            </a:extLst>
          </p:cNvPr>
          <p:cNvSpPr txBox="1"/>
          <p:nvPr/>
        </p:nvSpPr>
        <p:spPr>
          <a:xfrm>
            <a:off x="8690201" y="1714405"/>
            <a:ext cx="1537093"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nicht zu</a:t>
            </a:r>
          </a:p>
        </p:txBody>
      </p:sp>
      <p:sp>
        <p:nvSpPr>
          <p:cNvPr id="16" name="Textfeld 1">
            <a:extLst>
              <a:ext uri="{FF2B5EF4-FFF2-40B4-BE49-F238E27FC236}">
                <a16:creationId xmlns:a16="http://schemas.microsoft.com/office/drawing/2014/main" xmlns="" id="{0FD530FE-94BC-4BEC-93DE-8B140FA00491}"/>
              </a:ext>
            </a:extLst>
          </p:cNvPr>
          <p:cNvSpPr txBox="1"/>
          <p:nvPr/>
        </p:nvSpPr>
        <p:spPr>
          <a:xfrm>
            <a:off x="4629372" y="1651058"/>
            <a:ext cx="116868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zu</a:t>
            </a:r>
          </a:p>
        </p:txBody>
      </p:sp>
      <p:sp>
        <p:nvSpPr>
          <p:cNvPr id="20" name="Textfeld 1">
            <a:extLst>
              <a:ext uri="{FF2B5EF4-FFF2-40B4-BE49-F238E27FC236}">
                <a16:creationId xmlns:a16="http://schemas.microsoft.com/office/drawing/2014/main" xmlns="" id="{36C32420-E1D5-D34E-B8E1-A03168A1ADEB}"/>
              </a:ext>
            </a:extLst>
          </p:cNvPr>
          <p:cNvSpPr txBox="1"/>
          <p:nvPr/>
        </p:nvSpPr>
        <p:spPr>
          <a:xfrm>
            <a:off x="4629372" y="2378553"/>
            <a:ext cx="116868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zu</a:t>
            </a:r>
          </a:p>
        </p:txBody>
      </p:sp>
      <p:sp>
        <p:nvSpPr>
          <p:cNvPr id="21" name="Textfeld 1">
            <a:extLst>
              <a:ext uri="{FF2B5EF4-FFF2-40B4-BE49-F238E27FC236}">
                <a16:creationId xmlns:a16="http://schemas.microsoft.com/office/drawing/2014/main" xmlns="" id="{C62A086C-AAF2-6247-9731-74F59FAB499C}"/>
              </a:ext>
            </a:extLst>
          </p:cNvPr>
          <p:cNvSpPr txBox="1"/>
          <p:nvPr/>
        </p:nvSpPr>
        <p:spPr>
          <a:xfrm>
            <a:off x="4629372" y="3057291"/>
            <a:ext cx="116868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zu</a:t>
            </a:r>
          </a:p>
        </p:txBody>
      </p:sp>
      <p:sp>
        <p:nvSpPr>
          <p:cNvPr id="22" name="Textfeld 1">
            <a:extLst>
              <a:ext uri="{FF2B5EF4-FFF2-40B4-BE49-F238E27FC236}">
                <a16:creationId xmlns:a16="http://schemas.microsoft.com/office/drawing/2014/main" xmlns="" id="{552BFEC5-8B05-2D4E-BDED-29042EC38A27}"/>
              </a:ext>
            </a:extLst>
          </p:cNvPr>
          <p:cNvSpPr txBox="1"/>
          <p:nvPr/>
        </p:nvSpPr>
        <p:spPr>
          <a:xfrm>
            <a:off x="4629372" y="3761065"/>
            <a:ext cx="1168686"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zu</a:t>
            </a:r>
          </a:p>
        </p:txBody>
      </p:sp>
      <p:sp>
        <p:nvSpPr>
          <p:cNvPr id="23" name="Textfeld 1">
            <a:extLst>
              <a:ext uri="{FF2B5EF4-FFF2-40B4-BE49-F238E27FC236}">
                <a16:creationId xmlns:a16="http://schemas.microsoft.com/office/drawing/2014/main" xmlns="" id="{D6A3896D-A27C-1043-AA48-16A305550B26}"/>
              </a:ext>
            </a:extLst>
          </p:cNvPr>
          <p:cNvSpPr txBox="1"/>
          <p:nvPr/>
        </p:nvSpPr>
        <p:spPr>
          <a:xfrm>
            <a:off x="8690201" y="2378553"/>
            <a:ext cx="1537093"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nicht zu</a:t>
            </a:r>
          </a:p>
        </p:txBody>
      </p:sp>
      <p:sp>
        <p:nvSpPr>
          <p:cNvPr id="24" name="Textfeld 1">
            <a:extLst>
              <a:ext uri="{FF2B5EF4-FFF2-40B4-BE49-F238E27FC236}">
                <a16:creationId xmlns:a16="http://schemas.microsoft.com/office/drawing/2014/main" xmlns="" id="{608D7D6D-F857-844E-A459-4908FE1C1039}"/>
              </a:ext>
            </a:extLst>
          </p:cNvPr>
          <p:cNvSpPr txBox="1"/>
          <p:nvPr/>
        </p:nvSpPr>
        <p:spPr>
          <a:xfrm>
            <a:off x="8690201" y="3070280"/>
            <a:ext cx="1537093"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nicht zu</a:t>
            </a:r>
          </a:p>
        </p:txBody>
      </p:sp>
      <p:sp>
        <p:nvSpPr>
          <p:cNvPr id="25" name="Textfeld 1">
            <a:extLst>
              <a:ext uri="{FF2B5EF4-FFF2-40B4-BE49-F238E27FC236}">
                <a16:creationId xmlns:a16="http://schemas.microsoft.com/office/drawing/2014/main" xmlns="" id="{DB7B0D75-419F-7A47-BF86-C25BB07E2F48}"/>
              </a:ext>
            </a:extLst>
          </p:cNvPr>
          <p:cNvSpPr txBox="1"/>
          <p:nvPr/>
        </p:nvSpPr>
        <p:spPr>
          <a:xfrm>
            <a:off x="8690200" y="3788248"/>
            <a:ext cx="1537093" cy="307777"/>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400" dirty="0">
                <a:cs typeface="Arial" panose="020B0604020202020204" pitchFamily="34" charset="0"/>
              </a:rPr>
              <a:t>trifft eher nicht zu</a:t>
            </a:r>
          </a:p>
        </p:txBody>
      </p:sp>
      <p:pic>
        <p:nvPicPr>
          <p:cNvPr id="17" name="Grafik 16">
            <a:extLst>
              <a:ext uri="{FF2B5EF4-FFF2-40B4-BE49-F238E27FC236}">
                <a16:creationId xmlns:a16="http://schemas.microsoft.com/office/drawing/2014/main" xmlns="" id="{A52EF7F0-F48C-E54B-9D1E-B54493EDC038}"/>
              </a:ext>
            </a:extLst>
          </p:cNvPr>
          <p:cNvPicPr>
            <a:picLocks noChangeAspect="1"/>
          </p:cNvPicPr>
          <p:nvPr/>
        </p:nvPicPr>
        <p:blipFill>
          <a:blip r:embed="rId3"/>
          <a:stretch>
            <a:fillRect/>
          </a:stretch>
        </p:blipFill>
        <p:spPr>
          <a:xfrm>
            <a:off x="11336055" y="14068"/>
            <a:ext cx="720479" cy="1267856"/>
          </a:xfrm>
          <a:prstGeom prst="rect">
            <a:avLst/>
          </a:prstGeom>
        </p:spPr>
      </p:pic>
    </p:spTree>
    <p:extLst>
      <p:ext uri="{BB962C8B-B14F-4D97-AF65-F5344CB8AC3E}">
        <p14:creationId xmlns:p14="http://schemas.microsoft.com/office/powerpoint/2010/main" val="3172771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8554" y="306903"/>
            <a:ext cx="10139144" cy="654049"/>
          </a:xfrm>
        </p:spPr>
        <p:txBody>
          <a:bodyPr>
            <a:normAutofit/>
          </a:bodyPr>
          <a:lstStyle/>
          <a:p>
            <a:pPr algn="ctr"/>
            <a:r>
              <a:rPr lang="de-AT" sz="2000" b="1" dirty="0">
                <a:latin typeface="Arial" panose="020B0604020202020204" pitchFamily="34" charset="0"/>
                <a:cs typeface="Arial" panose="020B0604020202020204" pitchFamily="34" charset="0"/>
              </a:rPr>
              <a:t>Von den PolitikerInnen welcher Partei haben Sie eine generell bessere Meinung?</a:t>
            </a:r>
          </a:p>
        </p:txBody>
      </p:sp>
      <p:graphicFrame>
        <p:nvGraphicFramePr>
          <p:cNvPr id="6" name="Inhaltsplatzhalter 5"/>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Inhaltsplatzhalter 5"/>
          <p:cNvGraphicFramePr>
            <a:graphicFrameLocks/>
          </p:cNvGraphicFramePr>
          <p:nvPr>
            <p:extLst>
              <p:ext uri="{D42A27DB-BD31-4B8C-83A1-F6EECF244321}">
                <p14:modId xmlns:p14="http://schemas.microsoft.com/office/powerpoint/2010/main" val="1818850550"/>
              </p:ext>
            </p:extLst>
          </p:nvPr>
        </p:nvGraphicFramePr>
        <p:xfrm>
          <a:off x="2267147" y="670249"/>
          <a:ext cx="7920880" cy="488711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feld 8"/>
          <p:cNvSpPr txBox="1"/>
          <p:nvPr/>
        </p:nvSpPr>
        <p:spPr>
          <a:xfrm>
            <a:off x="1026942" y="5296227"/>
            <a:ext cx="10453858" cy="1077218"/>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Es haben </a:t>
            </a:r>
            <a:r>
              <a:rPr lang="de-AT" sz="1600" dirty="0" smtClean="0">
                <a:latin typeface="Arial" panose="020B0604020202020204" pitchFamily="34" charset="0"/>
                <a:cs typeface="Arial" panose="020B0604020202020204" pitchFamily="34" charset="0"/>
              </a:rPr>
              <a:t>fast dreimal </a:t>
            </a:r>
            <a:r>
              <a:rPr lang="de-AT" sz="1600" dirty="0">
                <a:latin typeface="Arial" panose="020B0604020202020204" pitchFamily="34" charset="0"/>
                <a:cs typeface="Arial" panose="020B0604020202020204" pitchFamily="34" charset="0"/>
              </a:rPr>
              <a:t>so viel </a:t>
            </a:r>
            <a:r>
              <a:rPr lang="de-AT" sz="1600" dirty="0" smtClean="0">
                <a:latin typeface="Arial" panose="020B0604020202020204" pitchFamily="34" charset="0"/>
                <a:cs typeface="Arial" panose="020B0604020202020204" pitchFamily="34" charset="0"/>
              </a:rPr>
              <a:t>Männer (14%) </a:t>
            </a:r>
            <a:r>
              <a:rPr lang="de-AT" sz="1600" dirty="0">
                <a:latin typeface="Arial" panose="020B0604020202020204" pitchFamily="34" charset="0"/>
                <a:cs typeface="Arial" panose="020B0604020202020204" pitchFamily="34" charset="0"/>
              </a:rPr>
              <a:t>als </a:t>
            </a:r>
            <a:r>
              <a:rPr lang="de-AT" sz="1600" dirty="0" smtClean="0">
                <a:latin typeface="Arial" panose="020B0604020202020204" pitchFamily="34" charset="0"/>
                <a:cs typeface="Arial" panose="020B0604020202020204" pitchFamily="34" charset="0"/>
              </a:rPr>
              <a:t>Frauen (5%) </a:t>
            </a:r>
            <a:r>
              <a:rPr lang="de-AT" sz="1600" dirty="0">
                <a:latin typeface="Arial" panose="020B0604020202020204" pitchFamily="34" charset="0"/>
                <a:cs typeface="Arial" panose="020B0604020202020204" pitchFamily="34" charset="0"/>
              </a:rPr>
              <a:t>eine bessere Meinung von der SPÖ. Bei den Frauen schneiden die Grünen um </a:t>
            </a:r>
            <a:r>
              <a:rPr lang="de-AT" sz="1600" dirty="0" smtClean="0">
                <a:latin typeface="Arial" panose="020B0604020202020204" pitchFamily="34" charset="0"/>
                <a:cs typeface="Arial" panose="020B0604020202020204" pitchFamily="34" charset="0"/>
              </a:rPr>
              <a:t>mehr als 10</a:t>
            </a:r>
            <a:r>
              <a:rPr lang="de-AT" sz="1600" dirty="0">
                <a:latin typeface="Arial" panose="020B0604020202020204" pitchFamily="34" charset="0"/>
                <a:cs typeface="Arial" panose="020B0604020202020204" pitchFamily="34" charset="0"/>
              </a:rPr>
              <a:t>% besser ab, als bei den Männern. </a:t>
            </a:r>
            <a:r>
              <a:rPr lang="de-AT" sz="1600" dirty="0" smtClean="0">
                <a:latin typeface="Arial" panose="020B0604020202020204" pitchFamily="34" charset="0"/>
                <a:cs typeface="Arial" panose="020B0604020202020204" pitchFamily="34" charset="0"/>
              </a:rPr>
              <a:t>Mit zunehmenden </a:t>
            </a:r>
            <a:r>
              <a:rPr lang="de-AT" sz="1600" dirty="0">
                <a:latin typeface="Arial" panose="020B0604020202020204" pitchFamily="34" charset="0"/>
                <a:cs typeface="Arial" panose="020B0604020202020204" pitchFamily="34" charset="0"/>
              </a:rPr>
              <a:t>Alter steigt bei der ÖVP der prozentuale Anteil der besseren </a:t>
            </a:r>
            <a:r>
              <a:rPr lang="de-AT" sz="1600" dirty="0" smtClean="0">
                <a:latin typeface="Arial" panose="020B0604020202020204" pitchFamily="34" charset="0"/>
                <a:cs typeface="Arial" panose="020B0604020202020204" pitchFamily="34" charset="0"/>
              </a:rPr>
              <a:t>Meinung auf über 50% an. Mehr als 40% der bis 25-Jährigen geben an, dass sie von den Grünen eine noch bessere Meinung haben.</a:t>
            </a:r>
            <a:endParaRPr lang="de-AT" sz="1600" dirty="0">
              <a:latin typeface="Arial" panose="020B0604020202020204" pitchFamily="34" charset="0"/>
              <a:cs typeface="Arial" panose="020B0604020202020204" pitchFamily="34" charset="0"/>
            </a:endParaRPr>
          </a:p>
        </p:txBody>
      </p:sp>
      <p:pic>
        <p:nvPicPr>
          <p:cNvPr id="7" name="Grafik 6">
            <a:extLst>
              <a:ext uri="{FF2B5EF4-FFF2-40B4-BE49-F238E27FC236}">
                <a16:creationId xmlns:a16="http://schemas.microsoft.com/office/drawing/2014/main" xmlns="" id="{D16EC38B-A125-B34F-AD47-21A59C021F2D}"/>
              </a:ext>
            </a:extLst>
          </p:cNvPr>
          <p:cNvPicPr>
            <a:picLocks noChangeAspect="1"/>
          </p:cNvPicPr>
          <p:nvPr/>
        </p:nvPicPr>
        <p:blipFill>
          <a:blip r:embed="rId4"/>
          <a:stretch>
            <a:fillRect/>
          </a:stretch>
        </p:blipFill>
        <p:spPr>
          <a:xfrm>
            <a:off x="11336055" y="0"/>
            <a:ext cx="720479" cy="1267856"/>
          </a:xfrm>
          <a:prstGeom prst="rect">
            <a:avLst/>
          </a:prstGeom>
        </p:spPr>
      </p:pic>
    </p:spTree>
    <p:extLst>
      <p:ext uri="{BB962C8B-B14F-4D97-AF65-F5344CB8AC3E}">
        <p14:creationId xmlns:p14="http://schemas.microsoft.com/office/powerpoint/2010/main" val="1797612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31504" y="137780"/>
            <a:ext cx="9036496" cy="850106"/>
          </a:xfrm>
        </p:spPr>
        <p:txBody>
          <a:bodyPr>
            <a:normAutofit/>
          </a:bodyPr>
          <a:lstStyle/>
          <a:p>
            <a:pPr algn="ctr"/>
            <a:r>
              <a:rPr lang="de-AT" sz="2000" b="1" dirty="0">
                <a:latin typeface="Arial" panose="020B0604020202020204" pitchFamily="34" charset="0"/>
                <a:cs typeface="Arial" panose="020B0604020202020204" pitchFamily="34" charset="0"/>
              </a:rPr>
              <a:t>Von den PolitikerInnen welcher Partei haben Sie eine generell schlechtere Meinung?</a:t>
            </a:r>
            <a:endParaRPr lang="de-AT" sz="2000" b="1" dirty="0"/>
          </a:p>
        </p:txBody>
      </p:sp>
      <p:graphicFrame>
        <p:nvGraphicFramePr>
          <p:cNvPr id="4" name="Inhaltsplatzhalter 5"/>
          <p:cNvGraphicFramePr>
            <a:graphicFrameLocks noGrp="1"/>
          </p:cNvGraphicFramePr>
          <p:nvPr>
            <p:ph idx="1"/>
            <p:extLst>
              <p:ext uri="{D42A27DB-BD31-4B8C-83A1-F6EECF244321}">
                <p14:modId xmlns:p14="http://schemas.microsoft.com/office/powerpoint/2010/main" val="1337527542"/>
              </p:ext>
            </p:extLst>
          </p:nvPr>
        </p:nvGraphicFramePr>
        <p:xfrm>
          <a:off x="2135560" y="548681"/>
          <a:ext cx="8178080" cy="501229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feld 7"/>
          <p:cNvSpPr txBox="1"/>
          <p:nvPr/>
        </p:nvSpPr>
        <p:spPr>
          <a:xfrm>
            <a:off x="1030706" y="5478322"/>
            <a:ext cx="10387788" cy="1077218"/>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20% der Frauen, verglichen zu nur 6,5% der Männer, haben eine schlechtere Meinung über die SPÖ. Die Befragten bis 25 Jahre </a:t>
            </a:r>
            <a:r>
              <a:rPr lang="de-AT" sz="1600" dirty="0" smtClean="0">
                <a:latin typeface="Arial" panose="020B0604020202020204" pitchFamily="34" charset="0"/>
                <a:cs typeface="Arial" panose="020B0604020202020204" pitchFamily="34" charset="0"/>
              </a:rPr>
              <a:t>äußern signifikant häufiger eine </a:t>
            </a:r>
            <a:r>
              <a:rPr lang="de-AT" sz="1600" dirty="0">
                <a:latin typeface="Arial" panose="020B0604020202020204" pitchFamily="34" charset="0"/>
                <a:cs typeface="Arial" panose="020B0604020202020204" pitchFamily="34" charset="0"/>
              </a:rPr>
              <a:t>schlechtere Meinung 63,5% gegenüber der FPÖ. Personen, die von den Grünen eine generell schlechtere Meinung haben, besitzen zu </a:t>
            </a:r>
            <a:r>
              <a:rPr lang="de-AT" sz="1600" dirty="0" smtClean="0">
                <a:latin typeface="Arial" panose="020B0604020202020204" pitchFamily="34" charset="0"/>
                <a:cs typeface="Arial" panose="020B0604020202020204" pitchFamily="34" charset="0"/>
              </a:rPr>
              <a:t>83</a:t>
            </a:r>
            <a:r>
              <a:rPr lang="de-AT" sz="1600" dirty="0">
                <a:latin typeface="Arial" panose="020B0604020202020204" pitchFamily="34" charset="0"/>
                <a:cs typeface="Arial" panose="020B0604020202020204" pitchFamily="34" charset="0"/>
              </a:rPr>
              <a:t>% ein niedrigeres Bildungsniveau.</a:t>
            </a:r>
          </a:p>
        </p:txBody>
      </p:sp>
      <p:pic>
        <p:nvPicPr>
          <p:cNvPr id="6" name="Grafik 5">
            <a:extLst>
              <a:ext uri="{FF2B5EF4-FFF2-40B4-BE49-F238E27FC236}">
                <a16:creationId xmlns:a16="http://schemas.microsoft.com/office/drawing/2014/main" xmlns="" id="{EA352853-6848-B64F-B51D-8E7C160B6D4B}"/>
              </a:ext>
            </a:extLst>
          </p:cNvPr>
          <p:cNvPicPr>
            <a:picLocks noChangeAspect="1"/>
          </p:cNvPicPr>
          <p:nvPr/>
        </p:nvPicPr>
        <p:blipFill>
          <a:blip r:embed="rId3"/>
          <a:stretch>
            <a:fillRect/>
          </a:stretch>
        </p:blipFill>
        <p:spPr>
          <a:xfrm>
            <a:off x="11336055" y="0"/>
            <a:ext cx="720479" cy="1267856"/>
          </a:xfrm>
          <a:prstGeom prst="rect">
            <a:avLst/>
          </a:prstGeom>
        </p:spPr>
      </p:pic>
    </p:spTree>
    <p:extLst>
      <p:ext uri="{BB962C8B-B14F-4D97-AF65-F5344CB8AC3E}">
        <p14:creationId xmlns:p14="http://schemas.microsoft.com/office/powerpoint/2010/main" val="1657373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12785" y="4120424"/>
            <a:ext cx="11766430" cy="2585323"/>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Für rund jeden zweiten Tiroler und jede zweite Tirolerin ist Glaubwürdigkeit ein wesentlicher Erfolgsfaktor für einen Politiker und eine Politikerin, knapp dahinter mit 48% liegt Sachkompetenz. An dritter Stelle – nahezu gleichauf – liegt sympathisches öffentliches Auftreten und Verhandlungsgeschick. Bei Befragten über 60 Jahren ist Glaubwürdigkeit besonders wichtig, während für die Jungen (-25 Jahre) positive Berichterstattung und Präsenz in den sozialen Medien besonders positiv gesehen wird. Sachkompetenz als Erfolgsfaktor wird signifikant oft von Personen mit Matura bzw. Uni-/FH-Abschluss genannt.</a:t>
            </a:r>
          </a:p>
          <a:p>
            <a:pPr algn="just"/>
            <a:r>
              <a:rPr lang="de-AT" sz="1600" dirty="0">
                <a:latin typeface="Arial" panose="020B0604020202020204" pitchFamily="34" charset="0"/>
                <a:cs typeface="Arial" panose="020B0604020202020204" pitchFamily="34" charset="0"/>
              </a:rPr>
              <a:t>Analysiert man die Erfolgsfaktoren nach Parteisympathie dann zeigt sich unter FPÖ-WählerInnen besonders häufig Verhandlungsgeschick, sich in eigener Partei behaupten können und das öffentliche Auftreten - weniger wichtig scheinen Sachkompetenz und Glaubwürdigkeit. Für SPÖ-WählerInnen zählt besonders das sich in der eigenen Partei behaupten können, weniger oft wird Sachkompetenz genannt; diese (Sachkompetenz) ist bei Grün-WählerInnen ein ganz wichtiger Erfolgsfaktor.</a:t>
            </a:r>
          </a:p>
          <a:p>
            <a:pPr algn="just"/>
            <a:r>
              <a:rPr lang="de-AT" sz="1600" dirty="0">
                <a:latin typeface="Arial" panose="020B0604020202020204" pitchFamily="34" charset="0"/>
                <a:cs typeface="Arial" panose="020B0604020202020204" pitchFamily="34" charset="0"/>
              </a:rPr>
              <a:t>NEOS-SympathisantInnen schätzen besonders die Glaubwürdigkeit.</a:t>
            </a:r>
          </a:p>
        </p:txBody>
      </p:sp>
      <p:graphicFrame>
        <p:nvGraphicFramePr>
          <p:cNvPr id="4" name="Diagramm 3">
            <a:extLst>
              <a:ext uri="{FF2B5EF4-FFF2-40B4-BE49-F238E27FC236}">
                <a16:creationId xmlns:a16="http://schemas.microsoft.com/office/drawing/2014/main" xmlns="" id="{00000000-0008-0000-0000-000004000000}"/>
              </a:ext>
            </a:extLst>
          </p:cNvPr>
          <p:cNvGraphicFramePr>
            <a:graphicFrameLocks/>
          </p:cNvGraphicFramePr>
          <p:nvPr>
            <p:extLst>
              <p:ext uri="{D42A27DB-BD31-4B8C-83A1-F6EECF244321}">
                <p14:modId xmlns:p14="http://schemas.microsoft.com/office/powerpoint/2010/main" val="3485437903"/>
              </p:ext>
            </p:extLst>
          </p:nvPr>
        </p:nvGraphicFramePr>
        <p:xfrm>
          <a:off x="2504660" y="270643"/>
          <a:ext cx="6848476" cy="3849781"/>
        </p:xfrm>
        <a:graphic>
          <a:graphicData uri="http://schemas.openxmlformats.org/drawingml/2006/chart">
            <c:chart xmlns:c="http://schemas.openxmlformats.org/drawingml/2006/chart" xmlns:r="http://schemas.openxmlformats.org/officeDocument/2006/relationships" r:id="rId2"/>
          </a:graphicData>
        </a:graphic>
      </p:graphicFrame>
      <p:pic>
        <p:nvPicPr>
          <p:cNvPr id="5" name="Grafik 4">
            <a:extLst>
              <a:ext uri="{FF2B5EF4-FFF2-40B4-BE49-F238E27FC236}">
                <a16:creationId xmlns:a16="http://schemas.microsoft.com/office/drawing/2014/main" xmlns="" id="{9AA235E1-DFAA-D943-A00E-8CB9A690ECFB}"/>
              </a:ext>
            </a:extLst>
          </p:cNvPr>
          <p:cNvPicPr>
            <a:picLocks noChangeAspect="1"/>
          </p:cNvPicPr>
          <p:nvPr/>
        </p:nvPicPr>
        <p:blipFill>
          <a:blip r:embed="rId3"/>
          <a:stretch>
            <a:fillRect/>
          </a:stretch>
        </p:blipFill>
        <p:spPr>
          <a:xfrm>
            <a:off x="11336055" y="0"/>
            <a:ext cx="720479" cy="1267856"/>
          </a:xfrm>
          <a:prstGeom prst="rect">
            <a:avLst/>
          </a:prstGeom>
        </p:spPr>
      </p:pic>
    </p:spTree>
    <p:extLst>
      <p:ext uri="{BB962C8B-B14F-4D97-AF65-F5344CB8AC3E}">
        <p14:creationId xmlns:p14="http://schemas.microsoft.com/office/powerpoint/2010/main" val="1135824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p:cNvGraphicFramePr>
            <a:graphicFrameLocks/>
          </p:cNvGraphicFramePr>
          <p:nvPr>
            <p:extLst>
              <p:ext uri="{D42A27DB-BD31-4B8C-83A1-F6EECF244321}">
                <p14:modId xmlns:p14="http://schemas.microsoft.com/office/powerpoint/2010/main" val="1882589671"/>
              </p:ext>
            </p:extLst>
          </p:nvPr>
        </p:nvGraphicFramePr>
        <p:xfrm>
          <a:off x="0" y="125259"/>
          <a:ext cx="8267178" cy="504798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p:cNvSpPr txBox="1"/>
          <p:nvPr/>
        </p:nvSpPr>
        <p:spPr>
          <a:xfrm>
            <a:off x="157512" y="5401601"/>
            <a:ext cx="8267178" cy="1323439"/>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Rund jedem zweiten Tiroler ist ein Politiker oder eine Politikerin persönlich bekannt; allerdings liegt dieser Prozentsatz bei den bis 25-Jährigen nur bei 35%, jedoch steigt er bei 26-40 Jährigen auf zwei Drittel an. Auch ÖVP-WählerInnen geben signifikant häufiger an, einen Politiker oder eine Politikerin persönlich zu kennen. Von den FPÖ-WählerInnen kennen nur rund 40% PolitikerInnen persönlich.</a:t>
            </a:r>
          </a:p>
        </p:txBody>
      </p:sp>
      <p:graphicFrame>
        <p:nvGraphicFramePr>
          <p:cNvPr id="7" name="Diagramm 6">
            <a:extLst>
              <a:ext uri="{FF2B5EF4-FFF2-40B4-BE49-F238E27FC236}">
                <a16:creationId xmlns:a16="http://schemas.microsoft.com/office/drawing/2014/main" xmlns="" id="{00000000-0008-0000-0000-000003000000}"/>
              </a:ext>
            </a:extLst>
          </p:cNvPr>
          <p:cNvGraphicFramePr>
            <a:graphicFrameLocks/>
          </p:cNvGraphicFramePr>
          <p:nvPr>
            <p:extLst>
              <p:ext uri="{D42A27DB-BD31-4B8C-83A1-F6EECF244321}">
                <p14:modId xmlns:p14="http://schemas.microsoft.com/office/powerpoint/2010/main" val="2823753764"/>
              </p:ext>
            </p:extLst>
          </p:nvPr>
        </p:nvGraphicFramePr>
        <p:xfrm>
          <a:off x="6833980" y="2611222"/>
          <a:ext cx="5600700" cy="3328988"/>
        </p:xfrm>
        <a:graphic>
          <a:graphicData uri="http://schemas.openxmlformats.org/drawingml/2006/chart">
            <c:chart xmlns:c="http://schemas.openxmlformats.org/drawingml/2006/chart" xmlns:r="http://schemas.openxmlformats.org/officeDocument/2006/relationships" r:id="rId3"/>
          </a:graphicData>
        </a:graphic>
      </p:graphicFrame>
      <p:pic>
        <p:nvPicPr>
          <p:cNvPr id="5" name="Grafik 4">
            <a:extLst>
              <a:ext uri="{FF2B5EF4-FFF2-40B4-BE49-F238E27FC236}">
                <a16:creationId xmlns:a16="http://schemas.microsoft.com/office/drawing/2014/main" xmlns="" id="{A40158EC-388D-3541-A852-7D98612C0BF9}"/>
              </a:ext>
            </a:extLst>
          </p:cNvPr>
          <p:cNvPicPr>
            <a:picLocks noChangeAspect="1"/>
          </p:cNvPicPr>
          <p:nvPr/>
        </p:nvPicPr>
        <p:blipFill>
          <a:blip r:embed="rId4"/>
          <a:stretch>
            <a:fillRect/>
          </a:stretch>
        </p:blipFill>
        <p:spPr>
          <a:xfrm>
            <a:off x="11336055" y="0"/>
            <a:ext cx="720479" cy="1267856"/>
          </a:xfrm>
          <a:prstGeom prst="rect">
            <a:avLst/>
          </a:prstGeom>
        </p:spPr>
      </p:pic>
    </p:spTree>
    <p:extLst>
      <p:ext uri="{BB962C8B-B14F-4D97-AF65-F5344CB8AC3E}">
        <p14:creationId xmlns:p14="http://schemas.microsoft.com/office/powerpoint/2010/main" val="2837943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994122"/>
          </a:xfrm>
        </p:spPr>
        <p:txBody>
          <a:bodyPr>
            <a:normAutofit/>
          </a:bodyPr>
          <a:lstStyle/>
          <a:p>
            <a:pPr algn="ctr"/>
            <a:r>
              <a:rPr lang="de-AT" sz="1800" b="1" dirty="0">
                <a:latin typeface="Arial" panose="020B0604020202020204" pitchFamily="34" charset="0"/>
                <a:cs typeface="Arial" panose="020B0604020202020204" pitchFamily="34" charset="0"/>
              </a:rPr>
              <a:t>Üben Sie derzeit ein politisches Amt aus bzw. sind Sie politisch aktiv oder könnten Sie sich vorstellen selbst ein politisches Amt auszuüben?</a:t>
            </a:r>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1494825145"/>
              </p:ext>
            </p:extLst>
          </p:nvPr>
        </p:nvGraphicFramePr>
        <p:xfrm>
          <a:off x="1946031" y="1203615"/>
          <a:ext cx="8288215" cy="414985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p:cNvSpPr txBox="1"/>
          <p:nvPr/>
        </p:nvSpPr>
        <p:spPr>
          <a:xfrm>
            <a:off x="1328455" y="5383233"/>
            <a:ext cx="10007600" cy="1077218"/>
          </a:xfrm>
          <a:prstGeom prst="rect">
            <a:avLst/>
          </a:prstGeom>
          <a:noFill/>
          <a:ln>
            <a:solidFill>
              <a:schemeClr val="tx1"/>
            </a:solidFill>
          </a:ln>
        </p:spPr>
        <p:txBody>
          <a:bodyPr wrap="square" rtlCol="0">
            <a:spAutoFit/>
          </a:bodyPr>
          <a:lstStyle/>
          <a:p>
            <a:pPr algn="just"/>
            <a:r>
              <a:rPr lang="de-DE" sz="1600" dirty="0" smtClean="0">
                <a:latin typeface="Arial" panose="020B0604020202020204" pitchFamily="34" charset="0"/>
                <a:cs typeface="Arial" panose="020B0604020202020204" pitchFamily="34" charset="0"/>
              </a:rPr>
              <a:t>Mehr als vier Fünftel der Befragten möchten sich NICHT politisch engagieren. </a:t>
            </a:r>
            <a:r>
              <a:rPr lang="de-AT" sz="1600" dirty="0" smtClean="0">
                <a:latin typeface="Arial" panose="020B0604020202020204" pitchFamily="34" charset="0"/>
                <a:cs typeface="Arial" panose="020B0604020202020204" pitchFamily="34" charset="0"/>
              </a:rPr>
              <a:t>Tendenziell </a:t>
            </a:r>
            <a:r>
              <a:rPr lang="de-AT" sz="1600" dirty="0">
                <a:latin typeface="Arial" panose="020B0604020202020204" pitchFamily="34" charset="0"/>
                <a:cs typeface="Arial" panose="020B0604020202020204" pitchFamily="34" charset="0"/>
              </a:rPr>
              <a:t>können sich Jüngere eher vorstellen ein politisches Amt zu übernehmen, wobei sich </a:t>
            </a:r>
            <a:r>
              <a:rPr lang="de-AT" sz="1600" dirty="0" smtClean="0">
                <a:latin typeface="Arial" panose="020B0604020202020204" pitchFamily="34" charset="0"/>
                <a:cs typeface="Arial" panose="020B0604020202020204" pitchFamily="34" charset="0"/>
              </a:rPr>
              <a:t>insgesamt 14,4</a:t>
            </a:r>
            <a:r>
              <a:rPr lang="de-AT" sz="1600" dirty="0">
                <a:latin typeface="Arial" panose="020B0604020202020204" pitchFamily="34" charset="0"/>
                <a:cs typeface="Arial" panose="020B0604020202020204" pitchFamily="34" charset="0"/>
              </a:rPr>
              <a:t>% der Befragten vorstellen können ein solches Amt ausüben und 2,6% </a:t>
            </a:r>
            <a:r>
              <a:rPr lang="de-AT" sz="1600" dirty="0" smtClean="0">
                <a:latin typeface="Arial" panose="020B0604020202020204" pitchFamily="34" charset="0"/>
                <a:cs typeface="Arial" panose="020B0604020202020204" pitchFamily="34" charset="0"/>
              </a:rPr>
              <a:t>der </a:t>
            </a:r>
            <a:r>
              <a:rPr lang="de-AT" sz="1600" dirty="0" err="1" smtClean="0">
                <a:latin typeface="Arial" panose="020B0604020202020204" pitchFamily="34" charset="0"/>
                <a:cs typeface="Arial" panose="020B0604020202020204" pitchFamily="34" charset="0"/>
              </a:rPr>
              <a:t>TirolerInnen</a:t>
            </a:r>
            <a:r>
              <a:rPr lang="de-AT" sz="1600" dirty="0" smtClean="0">
                <a:latin typeface="Arial" panose="020B0604020202020204" pitchFamily="34" charset="0"/>
                <a:cs typeface="Arial" panose="020B0604020202020204" pitchFamily="34" charset="0"/>
              </a:rPr>
              <a:t> derzeit bereits ein politisches Amt ausübt bzw. politisch aktiv ist.  </a:t>
            </a:r>
            <a:endParaRPr lang="de-AT" sz="1600" dirty="0">
              <a:latin typeface="Arial" panose="020B0604020202020204" pitchFamily="34" charset="0"/>
              <a:cs typeface="Arial" panose="020B0604020202020204" pitchFamily="34" charset="0"/>
            </a:endParaRPr>
          </a:p>
        </p:txBody>
      </p:sp>
      <p:sp>
        <p:nvSpPr>
          <p:cNvPr id="3" name="Textfeld 2">
            <a:extLst>
              <a:ext uri="{FF2B5EF4-FFF2-40B4-BE49-F238E27FC236}">
                <a16:creationId xmlns:a16="http://schemas.microsoft.com/office/drawing/2014/main" xmlns="" id="{964B3771-D0C5-E940-B9DE-8F74A97FCBA7}"/>
              </a:ext>
            </a:extLst>
          </p:cNvPr>
          <p:cNvSpPr txBox="1"/>
          <p:nvPr/>
        </p:nvSpPr>
        <p:spPr>
          <a:xfrm>
            <a:off x="3145980" y="1275717"/>
            <a:ext cx="576064"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83%</a:t>
            </a:r>
          </a:p>
        </p:txBody>
      </p:sp>
      <p:sp>
        <p:nvSpPr>
          <p:cNvPr id="4" name="Textfeld 3">
            <a:extLst>
              <a:ext uri="{FF2B5EF4-FFF2-40B4-BE49-F238E27FC236}">
                <a16:creationId xmlns:a16="http://schemas.microsoft.com/office/drawing/2014/main" xmlns="" id="{238E1464-244B-BB4C-B375-9A0FF22E60F5}"/>
              </a:ext>
            </a:extLst>
          </p:cNvPr>
          <p:cNvSpPr txBox="1"/>
          <p:nvPr/>
        </p:nvSpPr>
        <p:spPr>
          <a:xfrm>
            <a:off x="5828199" y="3778633"/>
            <a:ext cx="1008112"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14,4%</a:t>
            </a:r>
          </a:p>
        </p:txBody>
      </p:sp>
      <p:sp>
        <p:nvSpPr>
          <p:cNvPr id="5" name="Textfeld 4">
            <a:extLst>
              <a:ext uri="{FF2B5EF4-FFF2-40B4-BE49-F238E27FC236}">
                <a16:creationId xmlns:a16="http://schemas.microsoft.com/office/drawing/2014/main" xmlns="" id="{1C062D73-DD00-1C4F-B957-154F756BA356}"/>
              </a:ext>
            </a:extLst>
          </p:cNvPr>
          <p:cNvSpPr txBox="1"/>
          <p:nvPr/>
        </p:nvSpPr>
        <p:spPr>
          <a:xfrm>
            <a:off x="8445798" y="4359428"/>
            <a:ext cx="72008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2,6%</a:t>
            </a:r>
          </a:p>
        </p:txBody>
      </p:sp>
      <p:pic>
        <p:nvPicPr>
          <p:cNvPr id="8" name="Grafik 7">
            <a:extLst>
              <a:ext uri="{FF2B5EF4-FFF2-40B4-BE49-F238E27FC236}">
                <a16:creationId xmlns:a16="http://schemas.microsoft.com/office/drawing/2014/main" xmlns="" id="{AFD87ED9-2A35-2248-BAF7-BDAD853E9FC8}"/>
              </a:ext>
            </a:extLst>
          </p:cNvPr>
          <p:cNvPicPr>
            <a:picLocks noChangeAspect="1"/>
          </p:cNvPicPr>
          <p:nvPr/>
        </p:nvPicPr>
        <p:blipFill>
          <a:blip r:embed="rId3"/>
          <a:stretch>
            <a:fillRect/>
          </a:stretch>
        </p:blipFill>
        <p:spPr>
          <a:xfrm>
            <a:off x="11336055" y="0"/>
            <a:ext cx="720479" cy="1267856"/>
          </a:xfrm>
          <a:prstGeom prst="rect">
            <a:avLst/>
          </a:prstGeom>
        </p:spPr>
      </p:pic>
    </p:spTree>
    <p:extLst>
      <p:ext uri="{BB962C8B-B14F-4D97-AF65-F5344CB8AC3E}">
        <p14:creationId xmlns:p14="http://schemas.microsoft.com/office/powerpoint/2010/main" val="387460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922114"/>
          </a:xfrm>
        </p:spPr>
        <p:txBody>
          <a:bodyPr>
            <a:normAutofit/>
          </a:bodyPr>
          <a:lstStyle/>
          <a:p>
            <a:pPr algn="ctr"/>
            <a:r>
              <a:rPr lang="de-AT" sz="1800" b="1" dirty="0">
                <a:latin typeface="Arial" panose="020B0604020202020204" pitchFamily="34" charset="0"/>
                <a:cs typeface="Arial" panose="020B0604020202020204" pitchFamily="34" charset="0"/>
              </a:rPr>
              <a:t>Welche Partei würden Sie wählen, wenn am kommenden Sonntag Nationalratswahlen wären bzw. welche Partei hat derzeit Ihre größte Sympathie?</a:t>
            </a:r>
          </a:p>
        </p:txBody>
      </p:sp>
      <p:sp>
        <p:nvSpPr>
          <p:cNvPr id="9" name="Textfeld 8"/>
          <p:cNvSpPr txBox="1"/>
          <p:nvPr/>
        </p:nvSpPr>
        <p:spPr>
          <a:xfrm>
            <a:off x="1014273" y="5488884"/>
            <a:ext cx="10321781" cy="1323439"/>
          </a:xfrm>
          <a:prstGeom prst="rect">
            <a:avLst/>
          </a:prstGeom>
          <a:noFill/>
          <a:ln>
            <a:solidFill>
              <a:schemeClr val="tx1"/>
            </a:solidFill>
          </a:ln>
        </p:spPr>
        <p:txBody>
          <a:bodyPr wrap="square" rtlCol="0">
            <a:spAutoFit/>
          </a:bodyPr>
          <a:lstStyle/>
          <a:p>
            <a:pPr algn="just"/>
            <a:r>
              <a:rPr lang="de-AT" sz="1600" dirty="0" smtClean="0">
                <a:latin typeface="Arial" panose="020B0604020202020204" pitchFamily="34" charset="0"/>
                <a:cs typeface="Arial" panose="020B0604020202020204" pitchFamily="34" charset="0"/>
              </a:rPr>
              <a:t>Bei Frauen erreichen die Grünen derzeit rund 23%, andererseits sinkt der Grün-Wähleranteil bei Männern auf 14% ab. </a:t>
            </a:r>
            <a:r>
              <a:rPr lang="de-AT" sz="1600" dirty="0">
                <a:latin typeface="Arial" panose="020B0604020202020204" pitchFamily="34" charset="0"/>
                <a:cs typeface="Arial" panose="020B0604020202020204" pitchFamily="34" charset="0"/>
              </a:rPr>
              <a:t>Die ÖVP und die Grünen würden von jeweils circa 1/3 der unter 25-jährigen gewählt werden. Innerhalb dieser Altersgruppe geben nur </a:t>
            </a:r>
            <a:r>
              <a:rPr lang="de-AT" sz="1600" dirty="0" smtClean="0">
                <a:latin typeface="Arial" panose="020B0604020202020204" pitchFamily="34" charset="0"/>
                <a:cs typeface="Arial" panose="020B0604020202020204" pitchFamily="34" charset="0"/>
              </a:rPr>
              <a:t>2% </a:t>
            </a:r>
            <a:r>
              <a:rPr lang="de-AT" sz="1600" dirty="0">
                <a:latin typeface="Arial" panose="020B0604020202020204" pitchFamily="34" charset="0"/>
                <a:cs typeface="Arial" panose="020B0604020202020204" pitchFamily="34" charset="0"/>
              </a:rPr>
              <a:t>an, die </a:t>
            </a:r>
            <a:r>
              <a:rPr lang="de-AT" sz="1600" dirty="0" smtClean="0">
                <a:latin typeface="Arial" panose="020B0604020202020204" pitchFamily="34" charset="0"/>
                <a:cs typeface="Arial" panose="020B0604020202020204" pitchFamily="34" charset="0"/>
              </a:rPr>
              <a:t>FPÖ zu wählen. Traditionell stark ist die ÖVP bei den über 60-Jährigen (50%). Unter den formal höher Gebildeten (</a:t>
            </a:r>
            <a:r>
              <a:rPr lang="de-AT" sz="1600" dirty="0" err="1" smtClean="0">
                <a:latin typeface="Arial" panose="020B0604020202020204" pitchFamily="34" charset="0"/>
                <a:cs typeface="Arial" panose="020B0604020202020204" pitchFamily="34" charset="0"/>
              </a:rPr>
              <a:t>Matura,Uni,FH</a:t>
            </a:r>
            <a:r>
              <a:rPr lang="de-AT" sz="1600" dirty="0" smtClean="0">
                <a:latin typeface="Arial" panose="020B0604020202020204" pitchFamily="34" charset="0"/>
                <a:cs typeface="Arial" panose="020B0604020202020204" pitchFamily="34" charset="0"/>
              </a:rPr>
              <a:t>) erreicht die FPÖ derzeit nur rund 4%, die Grünen jedoch über 35%.</a:t>
            </a:r>
            <a:endParaRPr lang="de-AT" sz="1600" dirty="0">
              <a:latin typeface="Arial" panose="020B0604020202020204" pitchFamily="34" charset="0"/>
              <a:cs typeface="Arial" panose="020B0604020202020204" pitchFamily="34" charset="0"/>
            </a:endParaRPr>
          </a:p>
        </p:txBody>
      </p:sp>
      <p:graphicFrame>
        <p:nvGraphicFramePr>
          <p:cNvPr id="7" name="Diagramm 6">
            <a:extLst>
              <a:ext uri="{FF2B5EF4-FFF2-40B4-BE49-F238E27FC236}">
                <a16:creationId xmlns:a16="http://schemas.microsoft.com/office/drawing/2014/main" xmlns="" id="{EBAB10ED-045D-BC41-A775-0BAE906D496B}"/>
              </a:ext>
            </a:extLst>
          </p:cNvPr>
          <p:cNvGraphicFramePr>
            <a:graphicFrameLocks/>
          </p:cNvGraphicFramePr>
          <p:nvPr>
            <p:extLst>
              <p:ext uri="{D42A27DB-BD31-4B8C-83A1-F6EECF244321}">
                <p14:modId xmlns:p14="http://schemas.microsoft.com/office/powerpoint/2010/main" val="1676685024"/>
              </p:ext>
            </p:extLst>
          </p:nvPr>
        </p:nvGraphicFramePr>
        <p:xfrm>
          <a:off x="3107668" y="1221941"/>
          <a:ext cx="6192688" cy="4414118"/>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Gerade Verbindung 4">
            <a:extLst>
              <a:ext uri="{FF2B5EF4-FFF2-40B4-BE49-F238E27FC236}">
                <a16:creationId xmlns:a16="http://schemas.microsoft.com/office/drawing/2014/main" xmlns="" id="{52F66F89-E3C9-C546-A961-024AA504038E}"/>
              </a:ext>
            </a:extLst>
          </p:cNvPr>
          <p:cNvCxnSpPr>
            <a:cxnSpLocks/>
          </p:cNvCxnSpPr>
          <p:nvPr/>
        </p:nvCxnSpPr>
        <p:spPr>
          <a:xfrm>
            <a:off x="5672667" y="1676399"/>
            <a:ext cx="237066" cy="287868"/>
          </a:xfrm>
          <a:prstGeom prst="line">
            <a:avLst/>
          </a:prstGeom>
        </p:spPr>
        <p:style>
          <a:lnRef idx="1">
            <a:schemeClr val="dk1"/>
          </a:lnRef>
          <a:fillRef idx="0">
            <a:schemeClr val="dk1"/>
          </a:fillRef>
          <a:effectRef idx="0">
            <a:schemeClr val="dk1"/>
          </a:effectRef>
          <a:fontRef idx="minor">
            <a:schemeClr val="tx1"/>
          </a:fontRef>
        </p:style>
      </p:cxnSp>
      <p:pic>
        <p:nvPicPr>
          <p:cNvPr id="11" name="Grafik 10">
            <a:extLst>
              <a:ext uri="{FF2B5EF4-FFF2-40B4-BE49-F238E27FC236}">
                <a16:creationId xmlns:a16="http://schemas.microsoft.com/office/drawing/2014/main" xmlns="" id="{F17B6158-2965-2148-ACF0-070CF4E246E6}"/>
              </a:ext>
            </a:extLst>
          </p:cNvPr>
          <p:cNvPicPr>
            <a:picLocks noChangeAspect="1"/>
          </p:cNvPicPr>
          <p:nvPr/>
        </p:nvPicPr>
        <p:blipFill>
          <a:blip r:embed="rId3"/>
          <a:stretch>
            <a:fillRect/>
          </a:stretch>
        </p:blipFill>
        <p:spPr>
          <a:xfrm>
            <a:off x="11336055" y="0"/>
            <a:ext cx="720479" cy="1267856"/>
          </a:xfrm>
          <a:prstGeom prst="rect">
            <a:avLst/>
          </a:prstGeom>
        </p:spPr>
      </p:pic>
    </p:spTree>
    <p:extLst>
      <p:ext uri="{BB962C8B-B14F-4D97-AF65-F5344CB8AC3E}">
        <p14:creationId xmlns:p14="http://schemas.microsoft.com/office/powerpoint/2010/main" val="320491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9964F32-6DD7-466E-A2BF-8927C08A4709}"/>
              </a:ext>
            </a:extLst>
          </p:cNvPr>
          <p:cNvSpPr>
            <a:spLocks noGrp="1"/>
          </p:cNvSpPr>
          <p:nvPr>
            <p:ph type="title"/>
          </p:nvPr>
        </p:nvSpPr>
        <p:spPr>
          <a:xfrm>
            <a:off x="849923" y="662781"/>
            <a:ext cx="10515600" cy="1325563"/>
          </a:xfrm>
        </p:spPr>
        <p:txBody>
          <a:bodyPr>
            <a:normAutofit/>
          </a:bodyPr>
          <a:lstStyle/>
          <a:p>
            <a:r>
              <a:rPr lang="de-AT" sz="4000" b="1" dirty="0">
                <a:latin typeface="Arial" panose="020B0604020202020204" pitchFamily="34" charset="0"/>
                <a:cs typeface="Arial" panose="020B0604020202020204" pitchFamily="34" charset="0"/>
              </a:rPr>
              <a:t>Demographische Struktur der Befragten</a:t>
            </a:r>
          </a:p>
        </p:txBody>
      </p:sp>
      <p:graphicFrame>
        <p:nvGraphicFramePr>
          <p:cNvPr id="12" name="Inhaltsplatzhalter 11">
            <a:extLst>
              <a:ext uri="{FF2B5EF4-FFF2-40B4-BE49-F238E27FC236}">
                <a16:creationId xmlns:a16="http://schemas.microsoft.com/office/drawing/2014/main" xmlns="" id="{F1E23F77-6BC5-427E-AF7C-91A0569612B4}"/>
              </a:ext>
            </a:extLst>
          </p:cNvPr>
          <p:cNvGraphicFramePr>
            <a:graphicFrameLocks noGrp="1"/>
          </p:cNvGraphicFramePr>
          <p:nvPr>
            <p:ph idx="1"/>
            <p:extLst>
              <p:ext uri="{D42A27DB-BD31-4B8C-83A1-F6EECF244321}">
                <p14:modId xmlns:p14="http://schemas.microsoft.com/office/powerpoint/2010/main" val="690716689"/>
              </p:ext>
            </p:extLst>
          </p:nvPr>
        </p:nvGraphicFramePr>
        <p:xfrm>
          <a:off x="0" y="2044310"/>
          <a:ext cx="12215447" cy="4107768"/>
        </p:xfrm>
        <a:graphic>
          <a:graphicData uri="http://schemas.openxmlformats.org/drawingml/2006/table">
            <a:tbl>
              <a:tblPr firstRow="1" bandRow="1">
                <a:tableStyleId>{85BE263C-DBD7-4A20-BB59-AAB30ACAA65A}</a:tableStyleId>
              </a:tblPr>
              <a:tblGrid>
                <a:gridCol w="1428541">
                  <a:extLst>
                    <a:ext uri="{9D8B030D-6E8A-4147-A177-3AD203B41FA5}">
                      <a16:colId xmlns:a16="http://schemas.microsoft.com/office/drawing/2014/main" xmlns="" val="2743525058"/>
                    </a:ext>
                  </a:extLst>
                </a:gridCol>
                <a:gridCol w="2643276">
                  <a:extLst>
                    <a:ext uri="{9D8B030D-6E8A-4147-A177-3AD203B41FA5}">
                      <a16:colId xmlns:a16="http://schemas.microsoft.com/office/drawing/2014/main" xmlns="" val="793946956"/>
                    </a:ext>
                  </a:extLst>
                </a:gridCol>
                <a:gridCol w="4071815">
                  <a:extLst>
                    <a:ext uri="{9D8B030D-6E8A-4147-A177-3AD203B41FA5}">
                      <a16:colId xmlns:a16="http://schemas.microsoft.com/office/drawing/2014/main" xmlns="" val="510550481"/>
                    </a:ext>
                  </a:extLst>
                </a:gridCol>
                <a:gridCol w="4071815">
                  <a:extLst>
                    <a:ext uri="{9D8B030D-6E8A-4147-A177-3AD203B41FA5}">
                      <a16:colId xmlns:a16="http://schemas.microsoft.com/office/drawing/2014/main" xmlns="" val="3829687030"/>
                    </a:ext>
                  </a:extLst>
                </a:gridCol>
              </a:tblGrid>
              <a:tr h="536436">
                <a:tc gridSpan="2">
                  <a:txBody>
                    <a:bodyPr/>
                    <a:lstStyle/>
                    <a:p>
                      <a:endParaRPr lang="de-AT" dirty="0">
                        <a:solidFill>
                          <a:schemeClr val="tx1">
                            <a:lumMod val="95000"/>
                            <a:lumOff val="5000"/>
                          </a:schemeClr>
                        </a:solidFill>
                      </a:endParaRPr>
                    </a:p>
                  </a:txBody>
                  <a:tcPr/>
                </a:tc>
                <a:tc hMerge="1">
                  <a:txBody>
                    <a:bodyPr/>
                    <a:lstStyle/>
                    <a:p>
                      <a:endParaRPr lang="de-AT"/>
                    </a:p>
                  </a:txBody>
                  <a:tcPr/>
                </a:tc>
                <a:tc>
                  <a:txBody>
                    <a:bodyPr/>
                    <a:lstStyle/>
                    <a:p>
                      <a:pPr algn="ctr"/>
                      <a:r>
                        <a:rPr lang="de-AT" dirty="0">
                          <a:solidFill>
                            <a:schemeClr val="tx1"/>
                          </a:solidFill>
                          <a:latin typeface="Arial" panose="020B0604020202020204" pitchFamily="34" charset="0"/>
                          <a:cs typeface="Arial" panose="020B0604020202020204" pitchFamily="34" charset="0"/>
                        </a:rPr>
                        <a:t>Absolute Zahlen</a:t>
                      </a:r>
                    </a:p>
                  </a:txBody>
                  <a:tcPr/>
                </a:tc>
                <a:tc>
                  <a:txBody>
                    <a:bodyPr/>
                    <a:lstStyle/>
                    <a:p>
                      <a:pPr algn="ctr"/>
                      <a:r>
                        <a:rPr lang="de-AT" dirty="0" smtClean="0">
                          <a:solidFill>
                            <a:schemeClr val="tx1"/>
                          </a:solidFill>
                          <a:latin typeface="Arial" panose="020B0604020202020204" pitchFamily="34" charset="0"/>
                          <a:cs typeface="Arial" panose="020B0604020202020204" pitchFamily="34" charset="0"/>
                        </a:rPr>
                        <a:t>in %</a:t>
                      </a:r>
                      <a:endParaRPr lang="de-AT"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3570749285"/>
                  </a:ext>
                </a:extLst>
              </a:tr>
              <a:tr h="925901">
                <a:tc>
                  <a:txBody>
                    <a:bodyPr/>
                    <a:lstStyle/>
                    <a:p>
                      <a:r>
                        <a:rPr lang="de-AT" dirty="0">
                          <a:latin typeface="Arial" panose="020B0604020202020204" pitchFamily="34" charset="0"/>
                          <a:cs typeface="Arial" panose="020B0604020202020204" pitchFamily="34" charset="0"/>
                        </a:rPr>
                        <a:t>Geschlecht:</a:t>
                      </a:r>
                    </a:p>
                    <a:p>
                      <a:endParaRPr lang="de-AT" dirty="0">
                        <a:latin typeface="Arial" panose="020B0604020202020204" pitchFamily="34" charset="0"/>
                        <a:cs typeface="Arial" panose="020B0604020202020204" pitchFamily="34" charset="0"/>
                      </a:endParaRPr>
                    </a:p>
                  </a:txBody>
                  <a:tcPr/>
                </a:tc>
                <a:tc>
                  <a:txBody>
                    <a:bodyPr/>
                    <a:lstStyle/>
                    <a:p>
                      <a:pPr>
                        <a:lnSpc>
                          <a:spcPct val="150000"/>
                        </a:lnSpc>
                      </a:pPr>
                      <a:r>
                        <a:rPr lang="de-AT" dirty="0">
                          <a:latin typeface="Arial" panose="020B0604020202020204" pitchFamily="34" charset="0"/>
                          <a:cs typeface="Arial" panose="020B0604020202020204" pitchFamily="34" charset="0"/>
                        </a:rPr>
                        <a:t>Männer</a:t>
                      </a:r>
                    </a:p>
                    <a:p>
                      <a:pPr>
                        <a:lnSpc>
                          <a:spcPct val="150000"/>
                        </a:lnSpc>
                      </a:pPr>
                      <a:r>
                        <a:rPr lang="de-AT" dirty="0">
                          <a:latin typeface="Arial" panose="020B0604020202020204" pitchFamily="34" charset="0"/>
                          <a:cs typeface="Arial" panose="020B0604020202020204" pitchFamily="34" charset="0"/>
                        </a:rPr>
                        <a:t>Frauen</a:t>
                      </a:r>
                      <a:endParaRPr lang="de-AT" dirty="0">
                        <a:solidFill>
                          <a:schemeClr val="tx1">
                            <a:lumMod val="95000"/>
                            <a:lumOff val="5000"/>
                          </a:schemeClr>
                        </a:solidFill>
                        <a:latin typeface="Arial" panose="020B0604020202020204" pitchFamily="34" charset="0"/>
                        <a:cs typeface="Arial" panose="020B0604020202020204" pitchFamily="34" charset="0"/>
                      </a:endParaRPr>
                    </a:p>
                  </a:txBody>
                  <a:tcPr/>
                </a:tc>
                <a:tc>
                  <a:txBody>
                    <a:bodyPr/>
                    <a:lstStyle/>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 230</a:t>
                      </a:r>
                    </a:p>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270</a:t>
                      </a:r>
                    </a:p>
                  </a:txBody>
                  <a:tcPr/>
                </a:tc>
                <a:tc>
                  <a:txBody>
                    <a:bodyPr/>
                    <a:lstStyle/>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46%</a:t>
                      </a:r>
                    </a:p>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54%</a:t>
                      </a:r>
                    </a:p>
                  </a:txBody>
                  <a:tcPr/>
                </a:tc>
                <a:extLst>
                  <a:ext uri="{0D108BD9-81ED-4DB2-BD59-A6C34878D82A}">
                    <a16:rowId xmlns:a16="http://schemas.microsoft.com/office/drawing/2014/main" xmlns="" val="2521138304"/>
                  </a:ext>
                </a:extLst>
              </a:tr>
              <a:tr h="1719530">
                <a:tc>
                  <a:txBody>
                    <a:bodyPr/>
                    <a:lstStyle/>
                    <a:p>
                      <a:r>
                        <a:rPr lang="de-AT" dirty="0">
                          <a:latin typeface="Arial" panose="020B0604020202020204" pitchFamily="34" charset="0"/>
                          <a:cs typeface="Arial" panose="020B0604020202020204" pitchFamily="34" charset="0"/>
                        </a:rPr>
                        <a:t>Alter:</a:t>
                      </a:r>
                    </a:p>
                    <a:p>
                      <a:endParaRPr lang="de-AT" dirty="0">
                        <a:latin typeface="Arial" panose="020B0604020202020204" pitchFamily="34" charset="0"/>
                        <a:cs typeface="Arial" panose="020B0604020202020204" pitchFamily="34" charset="0"/>
                      </a:endParaRPr>
                    </a:p>
                    <a:p>
                      <a:endParaRPr lang="de-AT" dirty="0">
                        <a:latin typeface="Arial" panose="020B0604020202020204" pitchFamily="34" charset="0"/>
                        <a:cs typeface="Arial" panose="020B0604020202020204" pitchFamily="34" charset="0"/>
                      </a:endParaRPr>
                    </a:p>
                  </a:txBody>
                  <a:tcPr/>
                </a:tc>
                <a:tc>
                  <a:txBody>
                    <a:bodyPr/>
                    <a:lstStyle/>
                    <a:p>
                      <a:pPr marL="0" indent="0">
                        <a:lnSpc>
                          <a:spcPct val="150000"/>
                        </a:lnSpc>
                        <a:buFontTx/>
                        <a:buNone/>
                      </a:pPr>
                      <a:r>
                        <a:rPr lang="de-AT" dirty="0">
                          <a:latin typeface="Arial" panose="020B0604020202020204" pitchFamily="34" charset="0"/>
                          <a:cs typeface="Arial" panose="020B0604020202020204" pitchFamily="34" charset="0"/>
                        </a:rPr>
                        <a:t>bis 25 Jahre</a:t>
                      </a:r>
                    </a:p>
                    <a:p>
                      <a:pPr marL="0" indent="0">
                        <a:lnSpc>
                          <a:spcPct val="150000"/>
                        </a:lnSpc>
                        <a:buFontTx/>
                        <a:buNone/>
                      </a:pPr>
                      <a:r>
                        <a:rPr lang="de-AT" dirty="0">
                          <a:latin typeface="Arial" panose="020B0604020202020204" pitchFamily="34" charset="0"/>
                          <a:cs typeface="Arial" panose="020B0604020202020204" pitchFamily="34" charset="0"/>
                        </a:rPr>
                        <a:t>26-40 Jahre</a:t>
                      </a:r>
                    </a:p>
                    <a:p>
                      <a:pPr marL="0" indent="0">
                        <a:lnSpc>
                          <a:spcPct val="150000"/>
                        </a:lnSpc>
                        <a:buFontTx/>
                        <a:buNone/>
                      </a:pPr>
                      <a:r>
                        <a:rPr lang="de-AT" dirty="0">
                          <a:latin typeface="Arial" panose="020B0604020202020204" pitchFamily="34" charset="0"/>
                          <a:cs typeface="Arial" panose="020B0604020202020204" pitchFamily="34" charset="0"/>
                        </a:rPr>
                        <a:t>41-60 Jahre</a:t>
                      </a:r>
                    </a:p>
                    <a:p>
                      <a:pPr marL="0" indent="0">
                        <a:lnSpc>
                          <a:spcPct val="150000"/>
                        </a:lnSpc>
                        <a:buFontTx/>
                        <a:buNone/>
                      </a:pPr>
                      <a:r>
                        <a:rPr lang="de-AT" dirty="0">
                          <a:latin typeface="Arial" panose="020B0604020202020204" pitchFamily="34" charset="0"/>
                          <a:cs typeface="Arial" panose="020B0604020202020204" pitchFamily="34" charset="0"/>
                        </a:rPr>
                        <a:t>über 6</a:t>
                      </a:r>
                      <a:r>
                        <a:rPr lang="de-AT" dirty="0">
                          <a:solidFill>
                            <a:schemeClr val="tx1"/>
                          </a:solidFill>
                          <a:latin typeface="Arial" panose="020B0604020202020204" pitchFamily="34" charset="0"/>
                          <a:cs typeface="Arial" panose="020B0604020202020204" pitchFamily="34" charset="0"/>
                        </a:rPr>
                        <a:t>0</a:t>
                      </a:r>
                      <a:r>
                        <a:rPr lang="de-AT" dirty="0">
                          <a:latin typeface="Arial" panose="020B0604020202020204" pitchFamily="34" charset="0"/>
                          <a:cs typeface="Arial" panose="020B0604020202020204" pitchFamily="34" charset="0"/>
                        </a:rPr>
                        <a:t> Jahre</a:t>
                      </a:r>
                      <a:endParaRPr lang="de-AT" dirty="0">
                        <a:solidFill>
                          <a:schemeClr val="tx1">
                            <a:lumMod val="95000"/>
                            <a:lumOff val="5000"/>
                          </a:schemeClr>
                        </a:solidFill>
                        <a:latin typeface="Arial" panose="020B0604020202020204" pitchFamily="34" charset="0"/>
                        <a:cs typeface="Arial" panose="020B0604020202020204" pitchFamily="34" charset="0"/>
                      </a:endParaRPr>
                    </a:p>
                  </a:txBody>
                  <a:tcPr/>
                </a:tc>
                <a:tc>
                  <a:txBody>
                    <a:bodyPr/>
                    <a:lstStyle/>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74</a:t>
                      </a:r>
                    </a:p>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119</a:t>
                      </a:r>
                    </a:p>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157</a:t>
                      </a:r>
                    </a:p>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150</a:t>
                      </a:r>
                    </a:p>
                  </a:txBody>
                  <a:tcPr/>
                </a:tc>
                <a:tc>
                  <a:txBody>
                    <a:bodyPr/>
                    <a:lstStyle/>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14,8%</a:t>
                      </a:r>
                    </a:p>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23,8%</a:t>
                      </a:r>
                    </a:p>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31,4%</a:t>
                      </a:r>
                    </a:p>
                    <a:p>
                      <a:pPr marL="0" indent="0" algn="ctr">
                        <a:lnSpc>
                          <a:spcPct val="150000"/>
                        </a:lnSpc>
                        <a:buFont typeface="Arial" panose="020B0604020202020204" pitchFamily="34" charset="0"/>
                        <a:buNone/>
                      </a:pPr>
                      <a:r>
                        <a:rPr lang="de-AT" dirty="0">
                          <a:solidFill>
                            <a:schemeClr val="tx1">
                              <a:lumMod val="95000"/>
                              <a:lumOff val="5000"/>
                            </a:schemeClr>
                          </a:solidFill>
                          <a:latin typeface="Arial" panose="020B0604020202020204" pitchFamily="34" charset="0"/>
                          <a:cs typeface="Arial" panose="020B0604020202020204" pitchFamily="34" charset="0"/>
                        </a:rPr>
                        <a:t>30%</a:t>
                      </a:r>
                    </a:p>
                  </a:txBody>
                  <a:tcPr/>
                </a:tc>
                <a:extLst>
                  <a:ext uri="{0D108BD9-81ED-4DB2-BD59-A6C34878D82A}">
                    <a16:rowId xmlns:a16="http://schemas.microsoft.com/office/drawing/2014/main" xmlns="" val="2206557590"/>
                  </a:ext>
                </a:extLst>
              </a:tr>
              <a:tr h="925901">
                <a:tc>
                  <a:txBody>
                    <a:bodyPr/>
                    <a:lstStyle/>
                    <a:p>
                      <a:r>
                        <a:rPr lang="de-AT" dirty="0">
                          <a:latin typeface="Arial" panose="020B0604020202020204" pitchFamily="34" charset="0"/>
                          <a:cs typeface="Arial" panose="020B0604020202020204" pitchFamily="34" charset="0"/>
                        </a:rPr>
                        <a:t>Bildung:</a:t>
                      </a:r>
                    </a:p>
                    <a:p>
                      <a:endParaRPr lang="de-AT" dirty="0">
                        <a:latin typeface="Arial" panose="020B0604020202020204" pitchFamily="34" charset="0"/>
                        <a:cs typeface="Arial" panose="020B0604020202020204" pitchFamily="34" charset="0"/>
                      </a:endParaRPr>
                    </a:p>
                  </a:txBody>
                  <a:tcPr/>
                </a:tc>
                <a:tc>
                  <a:txBody>
                    <a:bodyPr/>
                    <a:lstStyle/>
                    <a:p>
                      <a:pPr>
                        <a:lnSpc>
                          <a:spcPct val="150000"/>
                        </a:lnSpc>
                      </a:pPr>
                      <a:r>
                        <a:rPr lang="de-AT" dirty="0">
                          <a:latin typeface="Arial" panose="020B0604020202020204" pitchFamily="34" charset="0"/>
                          <a:cs typeface="Arial" panose="020B0604020202020204" pitchFamily="34" charset="0"/>
                        </a:rPr>
                        <a:t>Pflichtschule, Lehre</a:t>
                      </a:r>
                    </a:p>
                    <a:p>
                      <a:pPr>
                        <a:lnSpc>
                          <a:spcPct val="150000"/>
                        </a:lnSpc>
                      </a:pPr>
                      <a:r>
                        <a:rPr lang="de-AT" dirty="0">
                          <a:latin typeface="Arial" panose="020B0604020202020204" pitchFamily="34" charset="0"/>
                          <a:cs typeface="Arial" panose="020B0604020202020204" pitchFamily="34" charset="0"/>
                        </a:rPr>
                        <a:t>Matura, Uni, FH</a:t>
                      </a:r>
                      <a:endParaRPr lang="de-AT" dirty="0">
                        <a:solidFill>
                          <a:schemeClr val="tx1">
                            <a:lumMod val="95000"/>
                            <a:lumOff val="5000"/>
                          </a:schemeClr>
                        </a:solidFill>
                        <a:latin typeface="Arial" panose="020B0604020202020204" pitchFamily="34" charset="0"/>
                        <a:cs typeface="Arial" panose="020B0604020202020204" pitchFamily="34" charset="0"/>
                      </a:endParaRPr>
                    </a:p>
                  </a:txBody>
                  <a:tcPr/>
                </a:tc>
                <a:tc>
                  <a:txBody>
                    <a:bodyPr/>
                    <a:lstStyle/>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317</a:t>
                      </a:r>
                    </a:p>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183</a:t>
                      </a:r>
                    </a:p>
                  </a:txBody>
                  <a:tcPr/>
                </a:tc>
                <a:tc>
                  <a:txBody>
                    <a:bodyPr/>
                    <a:lstStyle/>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63,4%</a:t>
                      </a:r>
                    </a:p>
                    <a:p>
                      <a:pPr algn="ctr">
                        <a:lnSpc>
                          <a:spcPct val="150000"/>
                        </a:lnSpc>
                      </a:pPr>
                      <a:r>
                        <a:rPr lang="de-AT" dirty="0">
                          <a:solidFill>
                            <a:schemeClr val="tx1">
                              <a:lumMod val="95000"/>
                              <a:lumOff val="5000"/>
                            </a:schemeClr>
                          </a:solidFill>
                          <a:latin typeface="Arial" panose="020B0604020202020204" pitchFamily="34" charset="0"/>
                          <a:cs typeface="Arial" panose="020B0604020202020204" pitchFamily="34" charset="0"/>
                        </a:rPr>
                        <a:t>36,6%</a:t>
                      </a:r>
                    </a:p>
                  </a:txBody>
                  <a:tcPr/>
                </a:tc>
                <a:extLst>
                  <a:ext uri="{0D108BD9-81ED-4DB2-BD59-A6C34878D82A}">
                    <a16:rowId xmlns:a16="http://schemas.microsoft.com/office/drawing/2014/main" xmlns="" val="3944092398"/>
                  </a:ext>
                </a:extLst>
              </a:tr>
            </a:tbl>
          </a:graphicData>
        </a:graphic>
      </p:graphicFrame>
      <p:pic>
        <p:nvPicPr>
          <p:cNvPr id="6" name="Grafik 5">
            <a:extLst>
              <a:ext uri="{FF2B5EF4-FFF2-40B4-BE49-F238E27FC236}">
                <a16:creationId xmlns:a16="http://schemas.microsoft.com/office/drawing/2014/main" xmlns="" id="{2CEEB817-DCDD-F641-B238-8D70701C952A}"/>
              </a:ext>
            </a:extLst>
          </p:cNvPr>
          <p:cNvPicPr>
            <a:picLocks noChangeAspect="1"/>
          </p:cNvPicPr>
          <p:nvPr/>
        </p:nvPicPr>
        <p:blipFill>
          <a:blip r:embed="rId2"/>
          <a:stretch>
            <a:fillRect/>
          </a:stretch>
        </p:blipFill>
        <p:spPr>
          <a:xfrm>
            <a:off x="11336055" y="0"/>
            <a:ext cx="720479" cy="1267856"/>
          </a:xfrm>
          <a:prstGeom prst="rect">
            <a:avLst/>
          </a:prstGeom>
        </p:spPr>
      </p:pic>
    </p:spTree>
    <p:extLst>
      <p:ext uri="{BB962C8B-B14F-4D97-AF65-F5344CB8AC3E}">
        <p14:creationId xmlns:p14="http://schemas.microsoft.com/office/powerpoint/2010/main" val="1526294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D7C04491-E876-4E35-8FFC-31E04FF921D1}"/>
              </a:ext>
            </a:extLst>
          </p:cNvPr>
          <p:cNvSpPr>
            <a:spLocks noGrp="1"/>
          </p:cNvSpPr>
          <p:nvPr>
            <p:ph idx="1"/>
          </p:nvPr>
        </p:nvSpPr>
        <p:spPr>
          <a:xfrm>
            <a:off x="709587" y="5001074"/>
            <a:ext cx="10626468" cy="1552126"/>
          </a:xfrm>
          <a:ln>
            <a:solidFill>
              <a:schemeClr val="tx1"/>
            </a:solidFill>
          </a:ln>
        </p:spPr>
        <p:txBody>
          <a:bodyPr>
            <a:normAutofit/>
          </a:bodyPr>
          <a:lstStyle/>
          <a:p>
            <a:pPr marL="0" indent="0" algn="just">
              <a:lnSpc>
                <a:spcPct val="120000"/>
              </a:lnSpc>
              <a:buNone/>
            </a:pPr>
            <a:r>
              <a:rPr lang="de-AT" sz="1600" dirty="0">
                <a:latin typeface="Arial" panose="020B0604020202020204" pitchFamily="34" charset="0"/>
                <a:cs typeface="Arial" panose="020B0604020202020204" pitchFamily="34" charset="0"/>
              </a:rPr>
              <a:t>Im Allgemeinen sind 70% der Tiroler Bevölkerung, </a:t>
            </a:r>
            <a:r>
              <a:rPr lang="de-AT" sz="1600" dirty="0" smtClean="0">
                <a:latin typeface="Arial" panose="020B0604020202020204" pitchFamily="34" charset="0"/>
                <a:cs typeface="Arial" panose="020B0604020202020204" pitchFamily="34" charset="0"/>
              </a:rPr>
              <a:t>Männer wie Frauen, alle </a:t>
            </a:r>
            <a:r>
              <a:rPr lang="de-AT" sz="1600" dirty="0">
                <a:latin typeface="Arial" panose="020B0604020202020204" pitchFamily="34" charset="0"/>
                <a:cs typeface="Arial" panose="020B0604020202020204" pitchFamily="34" charset="0"/>
              </a:rPr>
              <a:t>Altersgruppen und Bildungsklassen, mit der Politik der Regierungsparteien ÖVP/Grüne eher zufrieden, während 30% der Bevölkerung dies eher nicht sind. Selbsterklärend lässt sich feststellen, dass </a:t>
            </a:r>
            <a:r>
              <a:rPr lang="de-AT" sz="1600" dirty="0" smtClean="0">
                <a:latin typeface="Arial" panose="020B0604020202020204" pitchFamily="34" charset="0"/>
                <a:cs typeface="Arial" panose="020B0604020202020204" pitchFamily="34" charset="0"/>
              </a:rPr>
              <a:t>bei den Wählern der </a:t>
            </a:r>
            <a:r>
              <a:rPr lang="de-AT" sz="1600" dirty="0">
                <a:latin typeface="Arial" panose="020B0604020202020204" pitchFamily="34" charset="0"/>
                <a:cs typeface="Arial" panose="020B0604020202020204" pitchFamily="34" charset="0"/>
              </a:rPr>
              <a:t>ÖVP </a:t>
            </a:r>
            <a:r>
              <a:rPr lang="de-AT" sz="1600" dirty="0" smtClean="0">
                <a:latin typeface="Arial" panose="020B0604020202020204" pitchFamily="34" charset="0"/>
                <a:cs typeface="Arial" panose="020B0604020202020204" pitchFamily="34" charset="0"/>
              </a:rPr>
              <a:t> und der Grünen die Zufriedenheit auf rund 83% ansteigt,  hingegen bei FPÖ-Wählern auf 39% und SPÖ-Wählern auf 57% absinkt.</a:t>
            </a:r>
            <a:endParaRPr lang="de-AT" sz="1600" dirty="0">
              <a:latin typeface="Arial" panose="020B0604020202020204" pitchFamily="34" charset="0"/>
              <a:cs typeface="Arial" panose="020B0604020202020204" pitchFamily="34" charset="0"/>
            </a:endParaRPr>
          </a:p>
        </p:txBody>
      </p:sp>
      <p:graphicFrame>
        <p:nvGraphicFramePr>
          <p:cNvPr id="5" name="Diagramm 4">
            <a:extLst>
              <a:ext uri="{FF2B5EF4-FFF2-40B4-BE49-F238E27FC236}">
                <a16:creationId xmlns:a16="http://schemas.microsoft.com/office/drawing/2014/main" xmlns="" id="{FC49F790-45C0-4714-AC47-FC20EA838849}"/>
              </a:ext>
            </a:extLst>
          </p:cNvPr>
          <p:cNvGraphicFramePr>
            <a:graphicFrameLocks/>
          </p:cNvGraphicFramePr>
          <p:nvPr>
            <p:extLst>
              <p:ext uri="{D42A27DB-BD31-4B8C-83A1-F6EECF244321}">
                <p14:modId xmlns:p14="http://schemas.microsoft.com/office/powerpoint/2010/main" val="3800597140"/>
              </p:ext>
            </p:extLst>
          </p:nvPr>
        </p:nvGraphicFramePr>
        <p:xfrm>
          <a:off x="1435582" y="304800"/>
          <a:ext cx="9320835" cy="4823919"/>
        </p:xfrm>
        <a:graphic>
          <a:graphicData uri="http://schemas.openxmlformats.org/drawingml/2006/chart">
            <c:chart xmlns:c="http://schemas.openxmlformats.org/drawingml/2006/chart" xmlns:r="http://schemas.openxmlformats.org/officeDocument/2006/relationships" r:id="rId2"/>
          </a:graphicData>
        </a:graphic>
      </p:graphicFrame>
      <p:pic>
        <p:nvPicPr>
          <p:cNvPr id="4" name="Grafik 3">
            <a:extLst>
              <a:ext uri="{FF2B5EF4-FFF2-40B4-BE49-F238E27FC236}">
                <a16:creationId xmlns:a16="http://schemas.microsoft.com/office/drawing/2014/main" xmlns="" id="{1B9DC04C-0911-F84C-A284-9E2A452DAE2F}"/>
              </a:ext>
            </a:extLst>
          </p:cNvPr>
          <p:cNvPicPr>
            <a:picLocks noChangeAspect="1"/>
          </p:cNvPicPr>
          <p:nvPr/>
        </p:nvPicPr>
        <p:blipFill>
          <a:blip r:embed="rId3"/>
          <a:stretch>
            <a:fillRect/>
          </a:stretch>
        </p:blipFill>
        <p:spPr>
          <a:xfrm>
            <a:off x="11336055" y="0"/>
            <a:ext cx="720479" cy="1267856"/>
          </a:xfrm>
          <a:prstGeom prst="rect">
            <a:avLst/>
          </a:prstGeom>
        </p:spPr>
      </p:pic>
    </p:spTree>
    <p:extLst>
      <p:ext uri="{BB962C8B-B14F-4D97-AF65-F5344CB8AC3E}">
        <p14:creationId xmlns:p14="http://schemas.microsoft.com/office/powerpoint/2010/main" val="208952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xmlns="" id="{66EE3056-AD4F-2743-AF26-727453659727}"/>
              </a:ext>
            </a:extLst>
          </p:cNvPr>
          <p:cNvGraphicFramePr>
            <a:graphicFrameLocks/>
          </p:cNvGraphicFramePr>
          <p:nvPr>
            <p:extLst>
              <p:ext uri="{D42A27DB-BD31-4B8C-83A1-F6EECF244321}">
                <p14:modId xmlns:p14="http://schemas.microsoft.com/office/powerpoint/2010/main" val="2379193156"/>
              </p:ext>
            </p:extLst>
          </p:nvPr>
        </p:nvGraphicFramePr>
        <p:xfrm>
          <a:off x="1257357" y="100787"/>
          <a:ext cx="9704733" cy="5010150"/>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Gerade Verbindung 4">
            <a:extLst>
              <a:ext uri="{FF2B5EF4-FFF2-40B4-BE49-F238E27FC236}">
                <a16:creationId xmlns:a16="http://schemas.microsoft.com/office/drawing/2014/main" xmlns="" id="{33C2F6B5-B14C-044D-872A-AFBEBBC58680}"/>
              </a:ext>
            </a:extLst>
          </p:cNvPr>
          <p:cNvCxnSpPr>
            <a:cxnSpLocks/>
          </p:cNvCxnSpPr>
          <p:nvPr/>
        </p:nvCxnSpPr>
        <p:spPr>
          <a:xfrm flipH="1" flipV="1">
            <a:off x="3616624" y="1418760"/>
            <a:ext cx="401986" cy="635590"/>
          </a:xfrm>
          <a:prstGeom prst="line">
            <a:avLst/>
          </a:prstGeom>
        </p:spPr>
        <p:style>
          <a:lnRef idx="1">
            <a:schemeClr val="dk1"/>
          </a:lnRef>
          <a:fillRef idx="0">
            <a:schemeClr val="dk1"/>
          </a:fillRef>
          <a:effectRef idx="0">
            <a:schemeClr val="dk1"/>
          </a:effectRef>
          <a:fontRef idx="minor">
            <a:schemeClr val="tx1"/>
          </a:fontRef>
        </p:style>
      </p:cxnSp>
      <p:cxnSp>
        <p:nvCxnSpPr>
          <p:cNvPr id="6" name="Gerade Verbindung 5">
            <a:extLst>
              <a:ext uri="{FF2B5EF4-FFF2-40B4-BE49-F238E27FC236}">
                <a16:creationId xmlns:a16="http://schemas.microsoft.com/office/drawing/2014/main" xmlns="" id="{D2AFD9E3-D5FF-0D4E-989D-8990C23208EE}"/>
              </a:ext>
            </a:extLst>
          </p:cNvPr>
          <p:cNvCxnSpPr>
            <a:cxnSpLocks/>
          </p:cNvCxnSpPr>
          <p:nvPr/>
        </p:nvCxnSpPr>
        <p:spPr>
          <a:xfrm>
            <a:off x="7381893" y="1196953"/>
            <a:ext cx="0" cy="635590"/>
          </a:xfrm>
          <a:prstGeom prst="line">
            <a:avLst/>
          </a:prstGeom>
        </p:spPr>
        <p:style>
          <a:lnRef idx="1">
            <a:schemeClr val="dk1"/>
          </a:lnRef>
          <a:fillRef idx="0">
            <a:schemeClr val="dk1"/>
          </a:fillRef>
          <a:effectRef idx="0">
            <a:schemeClr val="dk1"/>
          </a:effectRef>
          <a:fontRef idx="minor">
            <a:schemeClr val="tx1"/>
          </a:fontRef>
        </p:style>
      </p:cxnSp>
      <p:cxnSp>
        <p:nvCxnSpPr>
          <p:cNvPr id="7" name="Gerade Verbindung 6">
            <a:extLst>
              <a:ext uri="{FF2B5EF4-FFF2-40B4-BE49-F238E27FC236}">
                <a16:creationId xmlns:a16="http://schemas.microsoft.com/office/drawing/2014/main" xmlns="" id="{BE483153-AF81-CE40-82DE-7F196C086015}"/>
              </a:ext>
            </a:extLst>
          </p:cNvPr>
          <p:cNvCxnSpPr>
            <a:cxnSpLocks/>
          </p:cNvCxnSpPr>
          <p:nvPr/>
        </p:nvCxnSpPr>
        <p:spPr>
          <a:xfrm flipH="1">
            <a:off x="8185589" y="1578557"/>
            <a:ext cx="441649" cy="217779"/>
          </a:xfrm>
          <a:prstGeom prst="line">
            <a:avLst/>
          </a:prstGeom>
        </p:spPr>
        <p:style>
          <a:lnRef idx="1">
            <a:schemeClr val="dk1"/>
          </a:lnRef>
          <a:fillRef idx="0">
            <a:schemeClr val="dk1"/>
          </a:fillRef>
          <a:effectRef idx="0">
            <a:schemeClr val="dk1"/>
          </a:effectRef>
          <a:fontRef idx="minor">
            <a:schemeClr val="tx1"/>
          </a:fontRef>
        </p:style>
      </p:cxnSp>
      <p:cxnSp>
        <p:nvCxnSpPr>
          <p:cNvPr id="8" name="Gerade Verbindung 7">
            <a:extLst>
              <a:ext uri="{FF2B5EF4-FFF2-40B4-BE49-F238E27FC236}">
                <a16:creationId xmlns:a16="http://schemas.microsoft.com/office/drawing/2014/main" xmlns="" id="{5A657C59-CD51-A647-B9AF-C0118D6DECE2}"/>
              </a:ext>
            </a:extLst>
          </p:cNvPr>
          <p:cNvCxnSpPr>
            <a:cxnSpLocks/>
          </p:cNvCxnSpPr>
          <p:nvPr/>
        </p:nvCxnSpPr>
        <p:spPr>
          <a:xfrm>
            <a:off x="8627238" y="2927903"/>
            <a:ext cx="774776" cy="288346"/>
          </a:xfrm>
          <a:prstGeom prst="line">
            <a:avLst/>
          </a:prstGeom>
        </p:spPr>
        <p:style>
          <a:lnRef idx="1">
            <a:schemeClr val="dk1"/>
          </a:lnRef>
          <a:fillRef idx="0">
            <a:schemeClr val="dk1"/>
          </a:fillRef>
          <a:effectRef idx="0">
            <a:schemeClr val="dk1"/>
          </a:effectRef>
          <a:fontRef idx="minor">
            <a:schemeClr val="tx1"/>
          </a:fontRef>
        </p:style>
      </p:cxnSp>
      <p:sp>
        <p:nvSpPr>
          <p:cNvPr id="10" name="Inhaltsplatzhalter 2">
            <a:extLst>
              <a:ext uri="{FF2B5EF4-FFF2-40B4-BE49-F238E27FC236}">
                <a16:creationId xmlns:a16="http://schemas.microsoft.com/office/drawing/2014/main" xmlns="" id="{05B4207E-5C28-4842-8C71-A1F020D4CACC}"/>
              </a:ext>
            </a:extLst>
          </p:cNvPr>
          <p:cNvSpPr>
            <a:spLocks noGrp="1"/>
          </p:cNvSpPr>
          <p:nvPr>
            <p:ph idx="1"/>
          </p:nvPr>
        </p:nvSpPr>
        <p:spPr>
          <a:xfrm>
            <a:off x="338677" y="4918924"/>
            <a:ext cx="11357617" cy="1821845"/>
          </a:xfrm>
          <a:ln>
            <a:solidFill>
              <a:schemeClr val="tx1"/>
            </a:solidFill>
          </a:ln>
        </p:spPr>
        <p:txBody>
          <a:bodyPr>
            <a:normAutofit/>
          </a:bodyPr>
          <a:lstStyle/>
          <a:p>
            <a:pPr marL="0" indent="0" algn="just">
              <a:lnSpc>
                <a:spcPct val="100000"/>
              </a:lnSpc>
              <a:buNone/>
            </a:pPr>
            <a:r>
              <a:rPr lang="de-AT" sz="1600" dirty="0">
                <a:latin typeface="Arial" panose="020B0604020202020204" pitchFamily="34" charset="0"/>
                <a:cs typeface="Arial" panose="020B0604020202020204" pitchFamily="34" charset="0"/>
              </a:rPr>
              <a:t>Bezüglich der </a:t>
            </a:r>
            <a:r>
              <a:rPr lang="de-AT" sz="1600" dirty="0" smtClean="0">
                <a:latin typeface="Arial" panose="020B0604020202020204" pitchFamily="34" charset="0"/>
                <a:cs typeface="Arial" panose="020B0604020202020204" pitchFamily="34" charset="0"/>
              </a:rPr>
              <a:t>Arbeit von LH Günther </a:t>
            </a:r>
            <a:r>
              <a:rPr lang="de-AT" sz="1600" dirty="0">
                <a:latin typeface="Arial" panose="020B0604020202020204" pitchFamily="34" charset="0"/>
                <a:cs typeface="Arial" panose="020B0604020202020204" pitchFamily="34" charset="0"/>
              </a:rPr>
              <a:t>Platter, ist eine hohe Zufriedenheit (89%) feststellbar. Mehr als die Hälfte der Befragten (56%) sind mit dem Landeshauptmann einigermaßen zufrieden, während ein Drittel (33%) sehr zufrieden ist und </a:t>
            </a:r>
            <a:r>
              <a:rPr lang="de-AT" sz="1600" dirty="0" err="1" smtClean="0">
                <a:latin typeface="Arial" panose="020B0604020202020204" pitchFamily="34" charset="0"/>
                <a:cs typeface="Arial" panose="020B0604020202020204" pitchFamily="34" charset="0"/>
              </a:rPr>
              <a:t>ca</a:t>
            </a:r>
            <a:r>
              <a:rPr lang="de-AT" sz="1600" dirty="0" smtClean="0">
                <a:latin typeface="Arial" panose="020B0604020202020204" pitchFamily="34" charset="0"/>
                <a:cs typeface="Arial" panose="020B0604020202020204" pitchFamily="34" charset="0"/>
              </a:rPr>
              <a:t> jeder Zehnte (11</a:t>
            </a:r>
            <a:r>
              <a:rPr lang="de-AT" sz="1600" dirty="0">
                <a:latin typeface="Arial" panose="020B0604020202020204" pitchFamily="34" charset="0"/>
                <a:cs typeface="Arial" panose="020B0604020202020204" pitchFamily="34" charset="0"/>
              </a:rPr>
              <a:t>%) wenig bzw. gar nicht zufrieden ist. Männer und Frauen unterscheiden sich in ihrer Zufriedenheit kaum voneinander. Die Befragten bis zum 40. Lebensjahr sind mit der Arbeit des Landeshauptmanns eher unzufrieden, wobei die Befragten ab dem 41. Lebensjahr </a:t>
            </a:r>
            <a:r>
              <a:rPr lang="de-AT" sz="1600" dirty="0" smtClean="0">
                <a:latin typeface="Arial" panose="020B0604020202020204" pitchFamily="34" charset="0"/>
                <a:cs typeface="Arial" panose="020B0604020202020204" pitchFamily="34" charset="0"/>
              </a:rPr>
              <a:t>eher </a:t>
            </a:r>
            <a:r>
              <a:rPr lang="de-AT" sz="1600" dirty="0">
                <a:latin typeface="Arial" panose="020B0604020202020204" pitchFamily="34" charset="0"/>
                <a:cs typeface="Arial" panose="020B0604020202020204" pitchFamily="34" charset="0"/>
              </a:rPr>
              <a:t>zufrieden sind. Personen mit höherem </a:t>
            </a:r>
            <a:r>
              <a:rPr lang="de-AT" sz="1600" dirty="0" smtClean="0">
                <a:latin typeface="Arial" panose="020B0604020202020204" pitchFamily="34" charset="0"/>
                <a:cs typeface="Arial" panose="020B0604020202020204" pitchFamily="34" charset="0"/>
              </a:rPr>
              <a:t>Bildungsniveau (</a:t>
            </a:r>
            <a:r>
              <a:rPr lang="de-AT" sz="1600" dirty="0" err="1" smtClean="0">
                <a:latin typeface="Arial" panose="020B0604020202020204" pitchFamily="34" charset="0"/>
                <a:cs typeface="Arial" panose="020B0604020202020204" pitchFamily="34" charset="0"/>
              </a:rPr>
              <a:t>Matura,Uni,FH</a:t>
            </a:r>
            <a:r>
              <a:rPr lang="de-AT" sz="1600" dirty="0" smtClean="0">
                <a:latin typeface="Arial" panose="020B0604020202020204" pitchFamily="34" charset="0"/>
                <a:cs typeface="Arial" panose="020B0604020202020204" pitchFamily="34" charset="0"/>
              </a:rPr>
              <a:t>) sind mit der Arbeit von LH Platter weniger zufrieden. </a:t>
            </a:r>
            <a:r>
              <a:rPr lang="de-AT" sz="1600" dirty="0">
                <a:latin typeface="Arial" panose="020B0604020202020204" pitchFamily="34" charset="0"/>
                <a:cs typeface="Arial" panose="020B0604020202020204" pitchFamily="34" charset="0"/>
              </a:rPr>
              <a:t>Darüber hinaus </a:t>
            </a:r>
            <a:r>
              <a:rPr lang="de-AT" sz="1600" dirty="0" smtClean="0">
                <a:latin typeface="Arial" panose="020B0604020202020204" pitchFamily="34" charset="0"/>
                <a:cs typeface="Arial" panose="020B0604020202020204" pitchFamily="34" charset="0"/>
              </a:rPr>
              <a:t>geben Türkis/ÖVP-Wähler eine überdurchschnittlich gute Meinung zu LH Platter ab.</a:t>
            </a:r>
            <a:endParaRPr lang="de-AT" sz="1600" dirty="0">
              <a:latin typeface="Arial" panose="020B0604020202020204" pitchFamily="34" charset="0"/>
              <a:cs typeface="Arial" panose="020B0604020202020204" pitchFamily="34" charset="0"/>
            </a:endParaRPr>
          </a:p>
        </p:txBody>
      </p:sp>
      <p:sp>
        <p:nvSpPr>
          <p:cNvPr id="9" name="Textfeld 1">
            <a:extLst>
              <a:ext uri="{FF2B5EF4-FFF2-40B4-BE49-F238E27FC236}">
                <a16:creationId xmlns:a16="http://schemas.microsoft.com/office/drawing/2014/main" xmlns="" id="{04576623-BF78-3044-B2DD-E36323AA58B3}"/>
              </a:ext>
            </a:extLst>
          </p:cNvPr>
          <p:cNvSpPr txBox="1"/>
          <p:nvPr/>
        </p:nvSpPr>
        <p:spPr>
          <a:xfrm>
            <a:off x="1543831" y="963413"/>
            <a:ext cx="2743962" cy="408033"/>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b="1" dirty="0">
                <a:latin typeface="Arial" panose="020B0604020202020204" pitchFamily="34" charset="0"/>
                <a:cs typeface="Arial" panose="020B0604020202020204" pitchFamily="34" charset="0"/>
              </a:rPr>
              <a:t>einigermaßen</a:t>
            </a:r>
            <a:r>
              <a:rPr lang="de-DE" sz="1400" b="1" baseline="0" dirty="0">
                <a:latin typeface="Arial" panose="020B0604020202020204" pitchFamily="34" charset="0"/>
                <a:cs typeface="Arial" panose="020B0604020202020204" pitchFamily="34" charset="0"/>
              </a:rPr>
              <a:t> zufrieden </a:t>
            </a:r>
            <a:r>
              <a:rPr lang="de-DE" sz="1400" b="1" dirty="0">
                <a:latin typeface="Arial" panose="020B0604020202020204" pitchFamily="34" charset="0"/>
                <a:cs typeface="Arial" panose="020B0604020202020204" pitchFamily="34" charset="0"/>
              </a:rPr>
              <a:t>56%</a:t>
            </a:r>
          </a:p>
        </p:txBody>
      </p:sp>
      <p:sp>
        <p:nvSpPr>
          <p:cNvPr id="11" name="Textfeld 1">
            <a:extLst>
              <a:ext uri="{FF2B5EF4-FFF2-40B4-BE49-F238E27FC236}">
                <a16:creationId xmlns:a16="http://schemas.microsoft.com/office/drawing/2014/main" xmlns="" id="{2A96F92B-7528-C247-A5E3-03EC439ED540}"/>
              </a:ext>
            </a:extLst>
          </p:cNvPr>
          <p:cNvSpPr txBox="1"/>
          <p:nvPr/>
        </p:nvSpPr>
        <p:spPr>
          <a:xfrm>
            <a:off x="5495791" y="841262"/>
            <a:ext cx="2743962" cy="214599"/>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de-DE" sz="1400" b="1" dirty="0">
                <a:latin typeface="Arial" panose="020B0604020202020204" pitchFamily="34" charset="0"/>
                <a:cs typeface="Arial" panose="020B0604020202020204" pitchFamily="34" charset="0"/>
              </a:rPr>
              <a:t>wenig</a:t>
            </a:r>
            <a:r>
              <a:rPr lang="de-DE" sz="1400" b="1" baseline="0" dirty="0">
                <a:latin typeface="Arial" panose="020B0604020202020204" pitchFamily="34" charset="0"/>
                <a:cs typeface="Arial" panose="020B0604020202020204" pitchFamily="34" charset="0"/>
              </a:rPr>
              <a:t> zufrieden 9</a:t>
            </a:r>
            <a:r>
              <a:rPr lang="de-DE" sz="1400" b="1" dirty="0">
                <a:latin typeface="Arial" panose="020B0604020202020204" pitchFamily="34" charset="0"/>
                <a:cs typeface="Arial" panose="020B0604020202020204" pitchFamily="34" charset="0"/>
              </a:rPr>
              <a:t>%</a:t>
            </a:r>
          </a:p>
        </p:txBody>
      </p:sp>
      <p:sp>
        <p:nvSpPr>
          <p:cNvPr id="12" name="Textfeld 1">
            <a:extLst>
              <a:ext uri="{FF2B5EF4-FFF2-40B4-BE49-F238E27FC236}">
                <a16:creationId xmlns:a16="http://schemas.microsoft.com/office/drawing/2014/main" xmlns="" id="{C8C2D568-43F9-5D4F-9B55-A7465B7E7CAF}"/>
              </a:ext>
            </a:extLst>
          </p:cNvPr>
          <p:cNvSpPr txBox="1"/>
          <p:nvPr/>
        </p:nvSpPr>
        <p:spPr>
          <a:xfrm>
            <a:off x="8608923" y="1255405"/>
            <a:ext cx="2611289" cy="434009"/>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b="1" dirty="0">
                <a:latin typeface="Arial" panose="020B0604020202020204" pitchFamily="34" charset="0"/>
                <a:cs typeface="Arial" panose="020B0604020202020204" pitchFamily="34" charset="0"/>
              </a:rPr>
              <a:t>g</a:t>
            </a:r>
            <a:r>
              <a:rPr lang="de-DE" sz="1400" b="1" baseline="0" dirty="0">
                <a:latin typeface="Arial" panose="020B0604020202020204" pitchFamily="34" charset="0"/>
                <a:cs typeface="Arial" panose="020B0604020202020204" pitchFamily="34" charset="0"/>
              </a:rPr>
              <a:t>ar nicht zufrieden 2%</a:t>
            </a:r>
            <a:endParaRPr lang="de-DE" sz="1400" b="1" dirty="0">
              <a:latin typeface="Arial" panose="020B0604020202020204" pitchFamily="34" charset="0"/>
              <a:cs typeface="Arial" panose="020B0604020202020204" pitchFamily="34" charset="0"/>
            </a:endParaRPr>
          </a:p>
        </p:txBody>
      </p:sp>
      <p:sp>
        <p:nvSpPr>
          <p:cNvPr id="13" name="Textfeld 1">
            <a:extLst>
              <a:ext uri="{FF2B5EF4-FFF2-40B4-BE49-F238E27FC236}">
                <a16:creationId xmlns:a16="http://schemas.microsoft.com/office/drawing/2014/main" xmlns="" id="{FCC7B363-B9F3-BF41-A058-5457AB4C00E8}"/>
              </a:ext>
            </a:extLst>
          </p:cNvPr>
          <p:cNvSpPr txBox="1"/>
          <p:nvPr/>
        </p:nvSpPr>
        <p:spPr>
          <a:xfrm>
            <a:off x="9375167" y="3145193"/>
            <a:ext cx="2321127" cy="496559"/>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b="1" dirty="0">
                <a:latin typeface="Arial" panose="020B0604020202020204" pitchFamily="34" charset="0"/>
                <a:cs typeface="Arial" panose="020B0604020202020204" pitchFamily="34" charset="0"/>
              </a:rPr>
              <a:t>sehr</a:t>
            </a:r>
            <a:r>
              <a:rPr lang="de-DE" sz="1400" b="1" baseline="0" dirty="0">
                <a:latin typeface="Arial" panose="020B0604020202020204" pitchFamily="34" charset="0"/>
                <a:cs typeface="Arial" panose="020B0604020202020204" pitchFamily="34" charset="0"/>
              </a:rPr>
              <a:t> zufrieden </a:t>
            </a:r>
            <a:r>
              <a:rPr lang="de-DE" sz="1400" b="1" dirty="0">
                <a:latin typeface="Arial" panose="020B0604020202020204" pitchFamily="34" charset="0"/>
                <a:cs typeface="Arial" panose="020B0604020202020204" pitchFamily="34" charset="0"/>
              </a:rPr>
              <a:t>33%</a:t>
            </a:r>
            <a:r>
              <a:rPr lang="de-DE" sz="1400" dirty="0">
                <a:latin typeface="Arial" panose="020B0604020202020204" pitchFamily="34" charset="0"/>
                <a:cs typeface="Arial" panose="020B0604020202020204" pitchFamily="34" charset="0"/>
              </a:rPr>
              <a:t> </a:t>
            </a:r>
          </a:p>
        </p:txBody>
      </p:sp>
      <p:pic>
        <p:nvPicPr>
          <p:cNvPr id="14" name="Grafik 13">
            <a:extLst>
              <a:ext uri="{FF2B5EF4-FFF2-40B4-BE49-F238E27FC236}">
                <a16:creationId xmlns:a16="http://schemas.microsoft.com/office/drawing/2014/main" xmlns="" id="{DBA59DA3-9D7A-CA40-9695-8958A5896BA3}"/>
              </a:ext>
            </a:extLst>
          </p:cNvPr>
          <p:cNvPicPr>
            <a:picLocks noChangeAspect="1"/>
          </p:cNvPicPr>
          <p:nvPr/>
        </p:nvPicPr>
        <p:blipFill>
          <a:blip r:embed="rId3"/>
          <a:stretch>
            <a:fillRect/>
          </a:stretch>
        </p:blipFill>
        <p:spPr>
          <a:xfrm>
            <a:off x="11336055" y="0"/>
            <a:ext cx="720479" cy="1267856"/>
          </a:xfrm>
          <a:prstGeom prst="rect">
            <a:avLst/>
          </a:prstGeom>
        </p:spPr>
      </p:pic>
      <p:sp>
        <p:nvSpPr>
          <p:cNvPr id="23" name="Textfeld 22">
            <a:extLst>
              <a:ext uri="{FF2B5EF4-FFF2-40B4-BE49-F238E27FC236}">
                <a16:creationId xmlns:a16="http://schemas.microsoft.com/office/drawing/2014/main" xmlns="" id="{D9E4FEDD-3DA6-F744-8337-F6F230709F4F}"/>
              </a:ext>
            </a:extLst>
          </p:cNvPr>
          <p:cNvSpPr txBox="1"/>
          <p:nvPr/>
        </p:nvSpPr>
        <p:spPr>
          <a:xfrm>
            <a:off x="1543831" y="4468463"/>
            <a:ext cx="2321127" cy="276999"/>
          </a:xfrm>
          <a:prstGeom prst="rect">
            <a:avLst/>
          </a:prstGeom>
          <a:solidFill>
            <a:schemeClr val="bg1"/>
          </a:solidFill>
        </p:spPr>
        <p:txBody>
          <a:bodyPr wrap="square" rtlCol="0">
            <a:spAutoFit/>
          </a:bodyPr>
          <a:lstStyle/>
          <a:p>
            <a:r>
              <a:rPr lang="de-DE" sz="1200" dirty="0">
                <a:solidFill>
                  <a:schemeClr val="bg1"/>
                </a:solidFill>
              </a:rPr>
              <a:t>Mein Name ist Hase</a:t>
            </a:r>
          </a:p>
        </p:txBody>
      </p:sp>
    </p:spTree>
    <p:extLst>
      <p:ext uri="{BB962C8B-B14F-4D97-AF65-F5344CB8AC3E}">
        <p14:creationId xmlns:p14="http://schemas.microsoft.com/office/powerpoint/2010/main" val="4093652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 4">
            <a:extLst>
              <a:ext uri="{FF2B5EF4-FFF2-40B4-BE49-F238E27FC236}">
                <a16:creationId xmlns:a16="http://schemas.microsoft.com/office/drawing/2014/main" xmlns="" id="{397FBF1D-D206-244C-B4E7-52514F80946E}"/>
              </a:ext>
            </a:extLst>
          </p:cNvPr>
          <p:cNvGraphicFramePr>
            <a:graphicFrameLocks/>
          </p:cNvGraphicFramePr>
          <p:nvPr>
            <p:extLst>
              <p:ext uri="{D42A27DB-BD31-4B8C-83A1-F6EECF244321}">
                <p14:modId xmlns:p14="http://schemas.microsoft.com/office/powerpoint/2010/main" val="2591945109"/>
              </p:ext>
            </p:extLst>
          </p:nvPr>
        </p:nvGraphicFramePr>
        <p:xfrm>
          <a:off x="818866" y="1017949"/>
          <a:ext cx="2985277" cy="37741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m 5">
            <a:extLst>
              <a:ext uri="{FF2B5EF4-FFF2-40B4-BE49-F238E27FC236}">
                <a16:creationId xmlns:a16="http://schemas.microsoft.com/office/drawing/2014/main" xmlns="" id="{E31C6428-EC56-3C4A-95FB-F8AD3BEE8305}"/>
              </a:ext>
            </a:extLst>
          </p:cNvPr>
          <p:cNvGraphicFramePr>
            <a:graphicFrameLocks/>
          </p:cNvGraphicFramePr>
          <p:nvPr>
            <p:extLst>
              <p:ext uri="{D42A27DB-BD31-4B8C-83A1-F6EECF244321}">
                <p14:modId xmlns:p14="http://schemas.microsoft.com/office/powerpoint/2010/main" val="2832469751"/>
              </p:ext>
            </p:extLst>
          </p:nvPr>
        </p:nvGraphicFramePr>
        <p:xfrm>
          <a:off x="4178195" y="1271026"/>
          <a:ext cx="3841028" cy="30122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m 6">
            <a:extLst>
              <a:ext uri="{FF2B5EF4-FFF2-40B4-BE49-F238E27FC236}">
                <a16:creationId xmlns:a16="http://schemas.microsoft.com/office/drawing/2014/main" xmlns="" id="{BBC38B63-1E79-B34A-B854-59A1529EBBB3}"/>
              </a:ext>
            </a:extLst>
          </p:cNvPr>
          <p:cNvGraphicFramePr>
            <a:graphicFrameLocks/>
          </p:cNvGraphicFramePr>
          <p:nvPr>
            <p:extLst>
              <p:ext uri="{D42A27DB-BD31-4B8C-83A1-F6EECF244321}">
                <p14:modId xmlns:p14="http://schemas.microsoft.com/office/powerpoint/2010/main" val="2187533861"/>
              </p:ext>
            </p:extLst>
          </p:nvPr>
        </p:nvGraphicFramePr>
        <p:xfrm>
          <a:off x="7492620" y="1213409"/>
          <a:ext cx="4360667" cy="30122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Tabelle 8">
            <a:extLst>
              <a:ext uri="{FF2B5EF4-FFF2-40B4-BE49-F238E27FC236}">
                <a16:creationId xmlns:a16="http://schemas.microsoft.com/office/drawing/2014/main" xmlns="" id="{D189071F-FE82-4045-A73A-E4D2768C23D4}"/>
              </a:ext>
            </a:extLst>
          </p:cNvPr>
          <p:cNvGraphicFramePr>
            <a:graphicFrameLocks noGrp="1"/>
          </p:cNvGraphicFramePr>
          <p:nvPr>
            <p:extLst>
              <p:ext uri="{D42A27DB-BD31-4B8C-83A1-F6EECF244321}">
                <p14:modId xmlns:p14="http://schemas.microsoft.com/office/powerpoint/2010/main" val="809637459"/>
              </p:ext>
            </p:extLst>
          </p:nvPr>
        </p:nvGraphicFramePr>
        <p:xfrm>
          <a:off x="2347724" y="1044971"/>
          <a:ext cx="2104740" cy="222885"/>
        </p:xfrm>
        <a:graphic>
          <a:graphicData uri="http://schemas.openxmlformats.org/drawingml/2006/table">
            <a:tbl>
              <a:tblPr>
                <a:tableStyleId>{5C22544A-7EE6-4342-B048-85BDC9FD1C3A}</a:tableStyleId>
              </a:tblPr>
              <a:tblGrid>
                <a:gridCol w="2104740">
                  <a:extLst>
                    <a:ext uri="{9D8B030D-6E8A-4147-A177-3AD203B41FA5}">
                      <a16:colId xmlns:a16="http://schemas.microsoft.com/office/drawing/2014/main" xmlns="" val="3957820164"/>
                    </a:ext>
                  </a:extLst>
                </a:gridCol>
              </a:tblGrid>
              <a:tr h="110856">
                <a:tc>
                  <a:txBody>
                    <a:bodyPr/>
                    <a:lstStyle/>
                    <a:p>
                      <a:pPr algn="l" fontAlgn="b"/>
                      <a:r>
                        <a:rPr lang="de-DE" sz="1400" b="1" u="none" strike="noStrike" dirty="0">
                          <a:effectLst/>
                          <a:latin typeface="Arial" panose="020B0604020202020204" pitchFamily="34" charset="0"/>
                          <a:cs typeface="Arial" panose="020B0604020202020204" pitchFamily="34" charset="0"/>
                        </a:rPr>
                        <a:t>sehr großes Vertrauen</a:t>
                      </a:r>
                      <a:endParaRPr lang="de-DE"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284846760"/>
                  </a:ext>
                </a:extLst>
              </a:tr>
            </a:tbl>
          </a:graphicData>
        </a:graphic>
      </p:graphicFrame>
      <p:graphicFrame>
        <p:nvGraphicFramePr>
          <p:cNvPr id="11" name="Tabelle 10">
            <a:extLst>
              <a:ext uri="{FF2B5EF4-FFF2-40B4-BE49-F238E27FC236}">
                <a16:creationId xmlns:a16="http://schemas.microsoft.com/office/drawing/2014/main" xmlns="" id="{E9067580-DE0A-1244-8430-C760822E623E}"/>
              </a:ext>
            </a:extLst>
          </p:cNvPr>
          <p:cNvGraphicFramePr>
            <a:graphicFrameLocks noGrp="1"/>
          </p:cNvGraphicFramePr>
          <p:nvPr>
            <p:extLst>
              <p:ext uri="{D42A27DB-BD31-4B8C-83A1-F6EECF244321}">
                <p14:modId xmlns:p14="http://schemas.microsoft.com/office/powerpoint/2010/main" val="3768081544"/>
              </p:ext>
            </p:extLst>
          </p:nvPr>
        </p:nvGraphicFramePr>
        <p:xfrm>
          <a:off x="148982" y="3931536"/>
          <a:ext cx="1650999" cy="249276"/>
        </p:xfrm>
        <a:graphic>
          <a:graphicData uri="http://schemas.openxmlformats.org/drawingml/2006/table">
            <a:tbl>
              <a:tblPr>
                <a:tableStyleId>{5C22544A-7EE6-4342-B048-85BDC9FD1C3A}</a:tableStyleId>
              </a:tblPr>
              <a:tblGrid>
                <a:gridCol w="1650999">
                  <a:extLst>
                    <a:ext uri="{9D8B030D-6E8A-4147-A177-3AD203B41FA5}">
                      <a16:colId xmlns:a16="http://schemas.microsoft.com/office/drawing/2014/main" xmlns="" val="4118262022"/>
                    </a:ext>
                  </a:extLst>
                </a:gridCol>
              </a:tblGrid>
              <a:tr h="249276">
                <a:tc>
                  <a:txBody>
                    <a:bodyPr/>
                    <a:lstStyle/>
                    <a:p>
                      <a:pPr algn="l" fontAlgn="b"/>
                      <a:r>
                        <a:rPr lang="de-DE" sz="1400" b="1" u="none" strike="noStrike" dirty="0">
                          <a:effectLst/>
                          <a:latin typeface="Arial" panose="020B0604020202020204" pitchFamily="34" charset="0"/>
                          <a:cs typeface="Arial" panose="020B0604020202020204" pitchFamily="34" charset="0"/>
                        </a:rPr>
                        <a:t>weniger Vertrauen</a:t>
                      </a:r>
                      <a:endParaRPr lang="de-DE"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2802621631"/>
                  </a:ext>
                </a:extLst>
              </a:tr>
            </a:tbl>
          </a:graphicData>
        </a:graphic>
      </p:graphicFrame>
      <p:graphicFrame>
        <p:nvGraphicFramePr>
          <p:cNvPr id="12" name="Tabelle 11">
            <a:extLst>
              <a:ext uri="{FF2B5EF4-FFF2-40B4-BE49-F238E27FC236}">
                <a16:creationId xmlns:a16="http://schemas.microsoft.com/office/drawing/2014/main" xmlns="" id="{C5C44197-9D8F-7843-AEAB-A4260A198602}"/>
              </a:ext>
            </a:extLst>
          </p:cNvPr>
          <p:cNvGraphicFramePr>
            <a:graphicFrameLocks noGrp="1"/>
          </p:cNvGraphicFramePr>
          <p:nvPr>
            <p:extLst>
              <p:ext uri="{D42A27DB-BD31-4B8C-83A1-F6EECF244321}">
                <p14:modId xmlns:p14="http://schemas.microsoft.com/office/powerpoint/2010/main" val="1364318224"/>
              </p:ext>
            </p:extLst>
          </p:nvPr>
        </p:nvGraphicFramePr>
        <p:xfrm>
          <a:off x="136560" y="1260480"/>
          <a:ext cx="1651000" cy="249276"/>
        </p:xfrm>
        <a:graphic>
          <a:graphicData uri="http://schemas.openxmlformats.org/drawingml/2006/table">
            <a:tbl>
              <a:tblPr>
                <a:tableStyleId>{5C22544A-7EE6-4342-B048-85BDC9FD1C3A}</a:tableStyleId>
              </a:tblPr>
              <a:tblGrid>
                <a:gridCol w="1651000">
                  <a:extLst>
                    <a:ext uri="{9D8B030D-6E8A-4147-A177-3AD203B41FA5}">
                      <a16:colId xmlns:a16="http://schemas.microsoft.com/office/drawing/2014/main" xmlns="" val="3569506035"/>
                    </a:ext>
                  </a:extLst>
                </a:gridCol>
              </a:tblGrid>
              <a:tr h="249276">
                <a:tc>
                  <a:txBody>
                    <a:bodyPr/>
                    <a:lstStyle/>
                    <a:p>
                      <a:pPr algn="l" fontAlgn="b"/>
                      <a:r>
                        <a:rPr lang="de-DE" sz="1400" b="1" u="none" strike="noStrike" dirty="0">
                          <a:effectLst/>
                          <a:latin typeface="Arial" panose="020B0604020202020204" pitchFamily="34" charset="0"/>
                          <a:cs typeface="Arial" panose="020B0604020202020204" pitchFamily="34" charset="0"/>
                        </a:rPr>
                        <a:t>gar kein Vertrauen</a:t>
                      </a:r>
                      <a:endParaRPr lang="de-DE"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3609885126"/>
                  </a:ext>
                </a:extLst>
              </a:tr>
            </a:tbl>
          </a:graphicData>
        </a:graphic>
      </p:graphicFrame>
      <p:cxnSp>
        <p:nvCxnSpPr>
          <p:cNvPr id="14" name="Gerade Verbindung 13">
            <a:extLst>
              <a:ext uri="{FF2B5EF4-FFF2-40B4-BE49-F238E27FC236}">
                <a16:creationId xmlns:a16="http://schemas.microsoft.com/office/drawing/2014/main" xmlns="" id="{41E5A280-4FA6-5B48-89E5-FC031C2E940B}"/>
              </a:ext>
            </a:extLst>
          </p:cNvPr>
          <p:cNvCxnSpPr>
            <a:cxnSpLocks/>
          </p:cNvCxnSpPr>
          <p:nvPr/>
        </p:nvCxnSpPr>
        <p:spPr>
          <a:xfrm flipV="1">
            <a:off x="1144139" y="3519771"/>
            <a:ext cx="397113" cy="330357"/>
          </a:xfrm>
          <a:prstGeom prst="line">
            <a:avLst/>
          </a:prstGeom>
        </p:spPr>
        <p:style>
          <a:lnRef idx="1">
            <a:schemeClr val="dk1"/>
          </a:lnRef>
          <a:fillRef idx="0">
            <a:schemeClr val="dk1"/>
          </a:fillRef>
          <a:effectRef idx="0">
            <a:schemeClr val="dk1"/>
          </a:effectRef>
          <a:fontRef idx="minor">
            <a:schemeClr val="tx1"/>
          </a:fontRef>
        </p:style>
      </p:cxnSp>
      <p:sp>
        <p:nvSpPr>
          <p:cNvPr id="17" name="Textfeld 16">
            <a:extLst>
              <a:ext uri="{FF2B5EF4-FFF2-40B4-BE49-F238E27FC236}">
                <a16:creationId xmlns:a16="http://schemas.microsoft.com/office/drawing/2014/main" xmlns="" id="{671644A9-C0BE-0548-BBEF-EAC25B02E28D}"/>
              </a:ext>
            </a:extLst>
          </p:cNvPr>
          <p:cNvSpPr txBox="1"/>
          <p:nvPr/>
        </p:nvSpPr>
        <p:spPr>
          <a:xfrm>
            <a:off x="1342695" y="633928"/>
            <a:ext cx="2188079" cy="369332"/>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Auf </a:t>
            </a:r>
            <a:r>
              <a:rPr lang="en-US" b="1" dirty="0" err="1" smtClean="0">
                <a:latin typeface="Arial" panose="020B0604020202020204" pitchFamily="34" charset="0"/>
                <a:cs typeface="Arial" panose="020B0604020202020204" pitchFamily="34" charset="0"/>
              </a:rPr>
              <a:t>Bundesebene</a:t>
            </a:r>
            <a:endParaRPr lang="de-DE" dirty="0"/>
          </a:p>
        </p:txBody>
      </p:sp>
      <p:sp>
        <p:nvSpPr>
          <p:cNvPr id="18" name="Textfeld 17">
            <a:extLst>
              <a:ext uri="{FF2B5EF4-FFF2-40B4-BE49-F238E27FC236}">
                <a16:creationId xmlns:a16="http://schemas.microsoft.com/office/drawing/2014/main" xmlns="" id="{7A90CFA1-678E-7147-ABE0-8A4FE6149F3E}"/>
              </a:ext>
            </a:extLst>
          </p:cNvPr>
          <p:cNvSpPr txBox="1"/>
          <p:nvPr/>
        </p:nvSpPr>
        <p:spPr>
          <a:xfrm>
            <a:off x="3328067" y="1466121"/>
            <a:ext cx="16510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großes</a:t>
            </a:r>
            <a:r>
              <a:rPr lang="de-DE" sz="1400" dirty="0">
                <a:latin typeface="Arial" panose="020B0604020202020204" pitchFamily="34" charset="0"/>
                <a:cs typeface="Arial" panose="020B0604020202020204" pitchFamily="34" charset="0"/>
              </a:rPr>
              <a:t> </a:t>
            </a:r>
            <a:r>
              <a:rPr lang="de-DE" sz="1400" b="1" dirty="0">
                <a:latin typeface="Arial" panose="020B0604020202020204" pitchFamily="34" charset="0"/>
                <a:cs typeface="Arial" panose="020B0604020202020204" pitchFamily="34" charset="0"/>
              </a:rPr>
              <a:t>Vertrauen</a:t>
            </a:r>
          </a:p>
        </p:txBody>
      </p:sp>
      <p:cxnSp>
        <p:nvCxnSpPr>
          <p:cNvPr id="20" name="Gerade Verbindung 19">
            <a:extLst>
              <a:ext uri="{FF2B5EF4-FFF2-40B4-BE49-F238E27FC236}">
                <a16:creationId xmlns:a16="http://schemas.microsoft.com/office/drawing/2014/main" xmlns="" id="{E2BDC404-6783-A14B-8435-7B798FF19272}"/>
              </a:ext>
            </a:extLst>
          </p:cNvPr>
          <p:cNvCxnSpPr>
            <a:cxnSpLocks/>
          </p:cNvCxnSpPr>
          <p:nvPr/>
        </p:nvCxnSpPr>
        <p:spPr>
          <a:xfrm flipH="1">
            <a:off x="3400094" y="1869411"/>
            <a:ext cx="261360" cy="199164"/>
          </a:xfrm>
          <a:prstGeom prst="line">
            <a:avLst/>
          </a:prstGeom>
        </p:spPr>
        <p:style>
          <a:lnRef idx="1">
            <a:schemeClr val="dk1"/>
          </a:lnRef>
          <a:fillRef idx="0">
            <a:schemeClr val="dk1"/>
          </a:fillRef>
          <a:effectRef idx="0">
            <a:schemeClr val="dk1"/>
          </a:effectRef>
          <a:fontRef idx="minor">
            <a:schemeClr val="tx1"/>
          </a:fontRef>
        </p:style>
      </p:cxnSp>
      <p:cxnSp>
        <p:nvCxnSpPr>
          <p:cNvPr id="22" name="Gerade Verbindung 21">
            <a:extLst>
              <a:ext uri="{FF2B5EF4-FFF2-40B4-BE49-F238E27FC236}">
                <a16:creationId xmlns:a16="http://schemas.microsoft.com/office/drawing/2014/main" xmlns="" id="{FA24B4F3-041F-4D46-A2E1-D3D26075DB4E}"/>
              </a:ext>
            </a:extLst>
          </p:cNvPr>
          <p:cNvCxnSpPr>
            <a:cxnSpLocks/>
          </p:cNvCxnSpPr>
          <p:nvPr/>
        </p:nvCxnSpPr>
        <p:spPr>
          <a:xfrm flipH="1">
            <a:off x="2671741" y="1294878"/>
            <a:ext cx="208185" cy="163152"/>
          </a:xfrm>
          <a:prstGeom prst="line">
            <a:avLst/>
          </a:prstGeom>
        </p:spPr>
        <p:style>
          <a:lnRef idx="1">
            <a:schemeClr val="dk1"/>
          </a:lnRef>
          <a:fillRef idx="0">
            <a:schemeClr val="dk1"/>
          </a:fillRef>
          <a:effectRef idx="0">
            <a:schemeClr val="dk1"/>
          </a:effectRef>
          <a:fontRef idx="minor">
            <a:schemeClr val="tx1"/>
          </a:fontRef>
        </p:style>
      </p:cxnSp>
      <p:cxnSp>
        <p:nvCxnSpPr>
          <p:cNvPr id="26" name="Gerade Verbindung 25">
            <a:extLst>
              <a:ext uri="{FF2B5EF4-FFF2-40B4-BE49-F238E27FC236}">
                <a16:creationId xmlns:a16="http://schemas.microsoft.com/office/drawing/2014/main" xmlns="" id="{E24829A3-C837-1543-A291-7474E334557C}"/>
              </a:ext>
            </a:extLst>
          </p:cNvPr>
          <p:cNvCxnSpPr>
            <a:cxnSpLocks/>
          </p:cNvCxnSpPr>
          <p:nvPr/>
        </p:nvCxnSpPr>
        <p:spPr>
          <a:xfrm>
            <a:off x="1512003" y="1509756"/>
            <a:ext cx="276629" cy="269049"/>
          </a:xfrm>
          <a:prstGeom prst="line">
            <a:avLst/>
          </a:prstGeom>
        </p:spPr>
        <p:style>
          <a:lnRef idx="1">
            <a:schemeClr val="dk1"/>
          </a:lnRef>
          <a:fillRef idx="0">
            <a:schemeClr val="dk1"/>
          </a:fillRef>
          <a:effectRef idx="0">
            <a:schemeClr val="dk1"/>
          </a:effectRef>
          <a:fontRef idx="minor">
            <a:schemeClr val="tx1"/>
          </a:fontRef>
        </p:style>
      </p:cxnSp>
      <p:sp>
        <p:nvSpPr>
          <p:cNvPr id="27" name="Textfeld 26">
            <a:extLst>
              <a:ext uri="{FF2B5EF4-FFF2-40B4-BE49-F238E27FC236}">
                <a16:creationId xmlns:a16="http://schemas.microsoft.com/office/drawing/2014/main" xmlns="" id="{43D0D942-7A36-7244-A67C-69DFD2B7F355}"/>
              </a:ext>
            </a:extLst>
          </p:cNvPr>
          <p:cNvSpPr txBox="1"/>
          <p:nvPr/>
        </p:nvSpPr>
        <p:spPr>
          <a:xfrm>
            <a:off x="5665775" y="633928"/>
            <a:ext cx="1183447" cy="369332"/>
          </a:xfrm>
          <a:prstGeom prst="rect">
            <a:avLst/>
          </a:prstGeom>
          <a:noFill/>
        </p:spPr>
        <p:txBody>
          <a:bodyPr wrap="square" rtlCol="0">
            <a:spAutoFit/>
          </a:bodyPr>
          <a:lstStyle/>
          <a:p>
            <a:r>
              <a:rPr lang="de-DE" b="1" dirty="0" smtClean="0">
                <a:latin typeface="Arial" panose="020B0604020202020204" pitchFamily="34" charset="0"/>
                <a:cs typeface="Arial" panose="020B0604020202020204" pitchFamily="34" charset="0"/>
              </a:rPr>
              <a:t>In Tirol</a:t>
            </a:r>
            <a:endParaRPr lang="de-DE" b="1" dirty="0">
              <a:latin typeface="Arial" panose="020B0604020202020204" pitchFamily="34" charset="0"/>
              <a:cs typeface="Arial" panose="020B0604020202020204" pitchFamily="34" charset="0"/>
            </a:endParaRPr>
          </a:p>
        </p:txBody>
      </p:sp>
      <p:sp>
        <p:nvSpPr>
          <p:cNvPr id="28" name="Textfeld 27">
            <a:extLst>
              <a:ext uri="{FF2B5EF4-FFF2-40B4-BE49-F238E27FC236}">
                <a16:creationId xmlns:a16="http://schemas.microsoft.com/office/drawing/2014/main" xmlns="" id="{092B5BB4-A227-394B-BB43-396F555FE50E}"/>
              </a:ext>
            </a:extLst>
          </p:cNvPr>
          <p:cNvSpPr txBox="1"/>
          <p:nvPr/>
        </p:nvSpPr>
        <p:spPr>
          <a:xfrm>
            <a:off x="8661516" y="633928"/>
            <a:ext cx="2032246" cy="369332"/>
          </a:xfrm>
          <a:prstGeom prst="rect">
            <a:avLst/>
          </a:prstGeom>
          <a:noFill/>
        </p:spPr>
        <p:txBody>
          <a:bodyPr wrap="square" rtlCol="0">
            <a:spAutoFit/>
          </a:bodyPr>
          <a:lstStyle/>
          <a:p>
            <a:r>
              <a:rPr lang="de-DE" b="1" dirty="0" smtClean="0">
                <a:latin typeface="Arial" panose="020B0604020202020204" pitchFamily="34" charset="0"/>
                <a:cs typeface="Arial" panose="020B0604020202020204" pitchFamily="34" charset="0"/>
              </a:rPr>
              <a:t>In der Gemeinde</a:t>
            </a:r>
            <a:endParaRPr lang="de-DE" b="1" dirty="0">
              <a:latin typeface="Arial" panose="020B0604020202020204" pitchFamily="34" charset="0"/>
              <a:cs typeface="Arial" panose="020B0604020202020204" pitchFamily="34" charset="0"/>
            </a:endParaRPr>
          </a:p>
        </p:txBody>
      </p:sp>
      <p:sp>
        <p:nvSpPr>
          <p:cNvPr id="31" name="Inhaltsplatzhalter 2">
            <a:extLst>
              <a:ext uri="{FF2B5EF4-FFF2-40B4-BE49-F238E27FC236}">
                <a16:creationId xmlns:a16="http://schemas.microsoft.com/office/drawing/2014/main" xmlns="" id="{004AB5EB-C021-244F-B23A-E5CAF958AE83}"/>
              </a:ext>
            </a:extLst>
          </p:cNvPr>
          <p:cNvSpPr>
            <a:spLocks noGrp="1"/>
          </p:cNvSpPr>
          <p:nvPr>
            <p:ph idx="1"/>
          </p:nvPr>
        </p:nvSpPr>
        <p:spPr>
          <a:xfrm>
            <a:off x="634683" y="4664079"/>
            <a:ext cx="10922633" cy="1928605"/>
          </a:xfrm>
          <a:ln>
            <a:solidFill>
              <a:schemeClr val="tx1"/>
            </a:solidFill>
          </a:ln>
        </p:spPr>
        <p:txBody>
          <a:bodyPr>
            <a:normAutofit/>
          </a:bodyPr>
          <a:lstStyle/>
          <a:p>
            <a:pPr marL="0" indent="0" algn="just">
              <a:lnSpc>
                <a:spcPct val="100000"/>
              </a:lnSpc>
              <a:buNone/>
            </a:pPr>
            <a:r>
              <a:rPr lang="de-AT" sz="1600" dirty="0">
                <a:latin typeface="Arial" panose="020B0604020202020204" pitchFamily="34" charset="0"/>
                <a:cs typeface="Arial" panose="020B0604020202020204" pitchFamily="34" charset="0"/>
              </a:rPr>
              <a:t>Umso näher ein Politiker oder eine Politikerin seinen Bürgern und Bürgerinnen ist, desto eher hegen sie ein größeres Vertrauen ihm gegenüber. PolitikerInnen auf Bundesebene erscheinen, sowohl bei Männern als auch bei Frauen aller Alters– und Bildungsklassen, </a:t>
            </a:r>
            <a:r>
              <a:rPr lang="de-AT" sz="1600" dirty="0" smtClean="0">
                <a:latin typeface="Arial" panose="020B0604020202020204" pitchFamily="34" charset="0"/>
                <a:cs typeface="Arial" panose="020B0604020202020204" pitchFamily="34" charset="0"/>
              </a:rPr>
              <a:t>nur zu 30% vertrauenswürdig, wobei </a:t>
            </a:r>
            <a:r>
              <a:rPr lang="de-AT" sz="1600" dirty="0">
                <a:latin typeface="Arial" panose="020B0604020202020204" pitchFamily="34" charset="0"/>
                <a:cs typeface="Arial" panose="020B0604020202020204" pitchFamily="34" charset="0"/>
              </a:rPr>
              <a:t>im Vergleich dazu </a:t>
            </a:r>
            <a:r>
              <a:rPr lang="de-AT" sz="1600" dirty="0" smtClean="0">
                <a:latin typeface="Arial" panose="020B0604020202020204" pitchFamily="34" charset="0"/>
                <a:cs typeface="Arial" panose="020B0604020202020204" pitchFamily="34" charset="0"/>
              </a:rPr>
              <a:t>das Vertrauen auf Landesebene auf 67%, </a:t>
            </a:r>
            <a:r>
              <a:rPr lang="de-AT" sz="1600" dirty="0">
                <a:latin typeface="Arial" panose="020B0604020202020204" pitchFamily="34" charset="0"/>
                <a:cs typeface="Arial" panose="020B0604020202020204" pitchFamily="34" charset="0"/>
              </a:rPr>
              <a:t>sowie auf Gemeindeebene </a:t>
            </a:r>
            <a:r>
              <a:rPr lang="de-AT" sz="1600" dirty="0" smtClean="0">
                <a:latin typeface="Arial" panose="020B0604020202020204" pitchFamily="34" charset="0"/>
                <a:cs typeface="Arial" panose="020B0604020202020204" pitchFamily="34" charset="0"/>
              </a:rPr>
              <a:t>auf 69% ansteigt.  </a:t>
            </a:r>
            <a:r>
              <a:rPr lang="de-AT" sz="1600" dirty="0">
                <a:latin typeface="Arial" panose="020B0604020202020204" pitchFamily="34" charset="0"/>
                <a:cs typeface="Arial" panose="020B0604020202020204" pitchFamily="34" charset="0"/>
              </a:rPr>
              <a:t>Auf Bundesebene und im Land Tirol bringen </a:t>
            </a:r>
            <a:r>
              <a:rPr lang="de-AT" sz="1600" dirty="0" smtClean="0">
                <a:latin typeface="Arial" panose="020B0604020202020204" pitchFamily="34" charset="0"/>
                <a:cs typeface="Arial" panose="020B0604020202020204" pitchFamily="34" charset="0"/>
              </a:rPr>
              <a:t>Sympathisanten von </a:t>
            </a:r>
            <a:r>
              <a:rPr lang="de-AT" sz="1600" dirty="0">
                <a:latin typeface="Arial" panose="020B0604020202020204" pitchFamily="34" charset="0"/>
                <a:cs typeface="Arial" panose="020B0604020202020204" pitchFamily="34" charset="0"/>
              </a:rPr>
              <a:t>ÖVP/Türkis den </a:t>
            </a:r>
            <a:r>
              <a:rPr lang="de-AT" sz="1600" dirty="0" err="1">
                <a:latin typeface="Arial" panose="020B0604020202020204" pitchFamily="34" charset="0"/>
                <a:cs typeface="Arial" panose="020B0604020202020204" pitchFamily="34" charset="0"/>
              </a:rPr>
              <a:t>PolitikerInnen</a:t>
            </a:r>
            <a:r>
              <a:rPr lang="de-AT" sz="1600" dirty="0">
                <a:latin typeface="Arial" panose="020B0604020202020204" pitchFamily="34" charset="0"/>
                <a:cs typeface="Arial" panose="020B0604020202020204" pitchFamily="34" charset="0"/>
              </a:rPr>
              <a:t> </a:t>
            </a:r>
            <a:r>
              <a:rPr lang="de-AT" sz="1600" dirty="0" smtClean="0">
                <a:latin typeface="Arial" panose="020B0604020202020204" pitchFamily="34" charset="0"/>
                <a:cs typeface="Arial" panose="020B0604020202020204" pitchFamily="34" charset="0"/>
              </a:rPr>
              <a:t>ein etwas höheres Vertrauen entgegen</a:t>
            </a:r>
            <a:r>
              <a:rPr lang="de-AT" sz="1600" dirty="0">
                <a:latin typeface="Arial" panose="020B0604020202020204" pitchFamily="34" charset="0"/>
                <a:cs typeface="Arial" panose="020B0604020202020204" pitchFamily="34" charset="0"/>
              </a:rPr>
              <a:t>. Auf Gemeindeebene weisen Befürwortende der SPÖ das meiste Vertrauen auf. Das geringste Vertrauen gegenüber den PolitikerInnen auf Bundes- und Landesebene </a:t>
            </a:r>
            <a:r>
              <a:rPr lang="de-AT" sz="1600" dirty="0" smtClean="0">
                <a:latin typeface="Arial" panose="020B0604020202020204" pitchFamily="34" charset="0"/>
                <a:cs typeface="Arial" panose="020B0604020202020204" pitchFamily="34" charset="0"/>
              </a:rPr>
              <a:t>äußern SPÖ-Wähler, </a:t>
            </a:r>
            <a:r>
              <a:rPr lang="de-AT" sz="1600" dirty="0">
                <a:latin typeface="Arial" panose="020B0604020202020204" pitchFamily="34" charset="0"/>
                <a:cs typeface="Arial" panose="020B0604020202020204" pitchFamily="34" charset="0"/>
              </a:rPr>
              <a:t>gefolgt von </a:t>
            </a:r>
            <a:r>
              <a:rPr lang="de-AT" sz="1600" dirty="0" smtClean="0">
                <a:latin typeface="Arial" panose="020B0604020202020204" pitchFamily="34" charset="0"/>
                <a:cs typeface="Arial" panose="020B0604020202020204" pitchFamily="34" charset="0"/>
              </a:rPr>
              <a:t>FPÖ-Wählern.</a:t>
            </a:r>
            <a:endParaRPr lang="de-AT" sz="1600" dirty="0">
              <a:latin typeface="Arial" panose="020B0604020202020204" pitchFamily="34" charset="0"/>
              <a:cs typeface="Arial" panose="020B0604020202020204" pitchFamily="34" charset="0"/>
            </a:endParaRPr>
          </a:p>
        </p:txBody>
      </p:sp>
      <p:sp>
        <p:nvSpPr>
          <p:cNvPr id="4" name="Textfeld 3">
            <a:extLst>
              <a:ext uri="{FF2B5EF4-FFF2-40B4-BE49-F238E27FC236}">
                <a16:creationId xmlns:a16="http://schemas.microsoft.com/office/drawing/2014/main" xmlns="" id="{BC00D3D1-9A65-324C-AD4D-4D7E3F97B002}"/>
              </a:ext>
            </a:extLst>
          </p:cNvPr>
          <p:cNvSpPr txBox="1"/>
          <p:nvPr/>
        </p:nvSpPr>
        <p:spPr>
          <a:xfrm>
            <a:off x="4228150" y="121104"/>
            <a:ext cx="4058699" cy="400110"/>
          </a:xfrm>
          <a:prstGeom prst="rect">
            <a:avLst/>
          </a:prstGeom>
          <a:noFill/>
        </p:spPr>
        <p:txBody>
          <a:bodyPr wrap="square" rtlCol="0">
            <a:spAutoFit/>
          </a:bodyPr>
          <a:lstStyle/>
          <a:p>
            <a:pPr algn="ctr"/>
            <a:r>
              <a:rPr lang="de-DE" sz="2000" b="1" dirty="0">
                <a:latin typeface="Arial" panose="020B0604020202020204" pitchFamily="34" charset="0"/>
                <a:cs typeface="Arial" panose="020B0604020202020204" pitchFamily="34" charset="0"/>
              </a:rPr>
              <a:t>Vertrauen in </a:t>
            </a:r>
            <a:r>
              <a:rPr lang="de-DE" sz="2000" b="1" dirty="0" err="1" smtClean="0">
                <a:latin typeface="Arial" panose="020B0604020202020204" pitchFamily="34" charset="0"/>
                <a:cs typeface="Arial" panose="020B0604020202020204" pitchFamily="34" charset="0"/>
              </a:rPr>
              <a:t>PolitikerInnen</a:t>
            </a:r>
            <a:r>
              <a:rPr lang="de-DE" sz="2000" b="1" dirty="0" smtClean="0">
                <a:latin typeface="Arial" panose="020B0604020202020204" pitchFamily="34" charset="0"/>
                <a:cs typeface="Arial" panose="020B0604020202020204" pitchFamily="34" charset="0"/>
              </a:rPr>
              <a:t>…….</a:t>
            </a:r>
            <a:endParaRPr lang="de-DE" sz="2000" b="1" dirty="0">
              <a:latin typeface="Arial" panose="020B0604020202020204" pitchFamily="34" charset="0"/>
              <a:cs typeface="Arial" panose="020B0604020202020204" pitchFamily="34" charset="0"/>
            </a:endParaRPr>
          </a:p>
        </p:txBody>
      </p:sp>
      <p:pic>
        <p:nvPicPr>
          <p:cNvPr id="19" name="Grafik 18">
            <a:extLst>
              <a:ext uri="{FF2B5EF4-FFF2-40B4-BE49-F238E27FC236}">
                <a16:creationId xmlns:a16="http://schemas.microsoft.com/office/drawing/2014/main" xmlns="" id="{C85824A2-9426-4C4C-865B-5C54846E37B4}"/>
              </a:ext>
            </a:extLst>
          </p:cNvPr>
          <p:cNvPicPr>
            <a:picLocks noChangeAspect="1"/>
          </p:cNvPicPr>
          <p:nvPr/>
        </p:nvPicPr>
        <p:blipFill>
          <a:blip r:embed="rId5"/>
          <a:stretch>
            <a:fillRect/>
          </a:stretch>
        </p:blipFill>
        <p:spPr>
          <a:xfrm>
            <a:off x="11336055" y="0"/>
            <a:ext cx="720479" cy="1267856"/>
          </a:xfrm>
          <a:prstGeom prst="rect">
            <a:avLst/>
          </a:prstGeom>
        </p:spPr>
      </p:pic>
      <p:graphicFrame>
        <p:nvGraphicFramePr>
          <p:cNvPr id="21" name="Tabelle 20">
            <a:extLst>
              <a:ext uri="{FF2B5EF4-FFF2-40B4-BE49-F238E27FC236}">
                <a16:creationId xmlns:a16="http://schemas.microsoft.com/office/drawing/2014/main" xmlns="" id="{D189071F-FE82-4045-A73A-E4D2768C23D4}"/>
              </a:ext>
            </a:extLst>
          </p:cNvPr>
          <p:cNvGraphicFramePr>
            <a:graphicFrameLocks noGrp="1"/>
          </p:cNvGraphicFramePr>
          <p:nvPr>
            <p:extLst>
              <p:ext uri="{D42A27DB-BD31-4B8C-83A1-F6EECF244321}">
                <p14:modId xmlns:p14="http://schemas.microsoft.com/office/powerpoint/2010/main" val="1198403226"/>
              </p:ext>
            </p:extLst>
          </p:nvPr>
        </p:nvGraphicFramePr>
        <p:xfrm>
          <a:off x="6353544" y="1267856"/>
          <a:ext cx="2104740" cy="222885"/>
        </p:xfrm>
        <a:graphic>
          <a:graphicData uri="http://schemas.openxmlformats.org/drawingml/2006/table">
            <a:tbl>
              <a:tblPr>
                <a:tableStyleId>{5C22544A-7EE6-4342-B048-85BDC9FD1C3A}</a:tableStyleId>
              </a:tblPr>
              <a:tblGrid>
                <a:gridCol w="2104740">
                  <a:extLst>
                    <a:ext uri="{9D8B030D-6E8A-4147-A177-3AD203B41FA5}">
                      <a16:colId xmlns:a16="http://schemas.microsoft.com/office/drawing/2014/main" xmlns="" val="3957820164"/>
                    </a:ext>
                  </a:extLst>
                </a:gridCol>
              </a:tblGrid>
              <a:tr h="110856">
                <a:tc>
                  <a:txBody>
                    <a:bodyPr/>
                    <a:lstStyle/>
                    <a:p>
                      <a:pPr algn="l" fontAlgn="b"/>
                      <a:r>
                        <a:rPr lang="de-DE" sz="1400" b="1" u="none" strike="noStrike" dirty="0">
                          <a:effectLst/>
                          <a:latin typeface="Arial" panose="020B0604020202020204" pitchFamily="34" charset="0"/>
                          <a:cs typeface="Arial" panose="020B0604020202020204" pitchFamily="34" charset="0"/>
                        </a:rPr>
                        <a:t>sehr großes Vertrauen</a:t>
                      </a:r>
                      <a:endParaRPr lang="de-DE"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284846760"/>
                  </a:ext>
                </a:extLst>
              </a:tr>
            </a:tbl>
          </a:graphicData>
        </a:graphic>
      </p:graphicFrame>
      <p:sp>
        <p:nvSpPr>
          <p:cNvPr id="23" name="Textfeld 22">
            <a:extLst>
              <a:ext uri="{FF2B5EF4-FFF2-40B4-BE49-F238E27FC236}">
                <a16:creationId xmlns:a16="http://schemas.microsoft.com/office/drawing/2014/main" xmlns="" id="{7A90CFA1-678E-7147-ABE0-8A4FE6149F3E}"/>
              </a:ext>
            </a:extLst>
          </p:cNvPr>
          <p:cNvSpPr txBox="1"/>
          <p:nvPr/>
        </p:nvSpPr>
        <p:spPr>
          <a:xfrm>
            <a:off x="6257499" y="4056921"/>
            <a:ext cx="16510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großes</a:t>
            </a:r>
            <a:r>
              <a:rPr lang="de-DE" sz="1400" dirty="0">
                <a:latin typeface="Arial" panose="020B0604020202020204" pitchFamily="34" charset="0"/>
                <a:cs typeface="Arial" panose="020B0604020202020204" pitchFamily="34" charset="0"/>
              </a:rPr>
              <a:t> </a:t>
            </a:r>
            <a:r>
              <a:rPr lang="de-DE" sz="1400" b="1" dirty="0">
                <a:latin typeface="Arial" panose="020B0604020202020204" pitchFamily="34" charset="0"/>
                <a:cs typeface="Arial" panose="020B0604020202020204" pitchFamily="34" charset="0"/>
              </a:rPr>
              <a:t>Vertrauen</a:t>
            </a:r>
          </a:p>
        </p:txBody>
      </p:sp>
      <p:graphicFrame>
        <p:nvGraphicFramePr>
          <p:cNvPr id="24" name="Tabelle 23">
            <a:extLst>
              <a:ext uri="{FF2B5EF4-FFF2-40B4-BE49-F238E27FC236}">
                <a16:creationId xmlns:a16="http://schemas.microsoft.com/office/drawing/2014/main" xmlns="" id="{D189071F-FE82-4045-A73A-E4D2768C23D4}"/>
              </a:ext>
            </a:extLst>
          </p:cNvPr>
          <p:cNvGraphicFramePr>
            <a:graphicFrameLocks noGrp="1"/>
          </p:cNvGraphicFramePr>
          <p:nvPr>
            <p:extLst>
              <p:ext uri="{D42A27DB-BD31-4B8C-83A1-F6EECF244321}">
                <p14:modId xmlns:p14="http://schemas.microsoft.com/office/powerpoint/2010/main" val="2038368434"/>
              </p:ext>
            </p:extLst>
          </p:nvPr>
        </p:nvGraphicFramePr>
        <p:xfrm>
          <a:off x="10087260" y="1265011"/>
          <a:ext cx="2104740" cy="222885"/>
        </p:xfrm>
        <a:graphic>
          <a:graphicData uri="http://schemas.openxmlformats.org/drawingml/2006/table">
            <a:tbl>
              <a:tblPr>
                <a:tableStyleId>{5C22544A-7EE6-4342-B048-85BDC9FD1C3A}</a:tableStyleId>
              </a:tblPr>
              <a:tblGrid>
                <a:gridCol w="2104740">
                  <a:extLst>
                    <a:ext uri="{9D8B030D-6E8A-4147-A177-3AD203B41FA5}">
                      <a16:colId xmlns:a16="http://schemas.microsoft.com/office/drawing/2014/main" xmlns="" val="3957820164"/>
                    </a:ext>
                  </a:extLst>
                </a:gridCol>
              </a:tblGrid>
              <a:tr h="110856">
                <a:tc>
                  <a:txBody>
                    <a:bodyPr/>
                    <a:lstStyle/>
                    <a:p>
                      <a:pPr algn="l" fontAlgn="b"/>
                      <a:r>
                        <a:rPr lang="de-DE" sz="1400" b="1" u="none" strike="noStrike" dirty="0">
                          <a:effectLst/>
                          <a:latin typeface="Arial" panose="020B0604020202020204" pitchFamily="34" charset="0"/>
                          <a:cs typeface="Arial" panose="020B0604020202020204" pitchFamily="34" charset="0"/>
                        </a:rPr>
                        <a:t>sehr großes Vertrauen</a:t>
                      </a:r>
                      <a:endParaRPr lang="de-DE"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284846760"/>
                  </a:ext>
                </a:extLst>
              </a:tr>
            </a:tbl>
          </a:graphicData>
        </a:graphic>
      </p:graphicFrame>
      <p:sp>
        <p:nvSpPr>
          <p:cNvPr id="25" name="Textfeld 24">
            <a:extLst>
              <a:ext uri="{FF2B5EF4-FFF2-40B4-BE49-F238E27FC236}">
                <a16:creationId xmlns:a16="http://schemas.microsoft.com/office/drawing/2014/main" xmlns="" id="{7A90CFA1-678E-7147-ABE0-8A4FE6149F3E}"/>
              </a:ext>
            </a:extLst>
          </p:cNvPr>
          <p:cNvSpPr txBox="1"/>
          <p:nvPr/>
        </p:nvSpPr>
        <p:spPr>
          <a:xfrm>
            <a:off x="9563407" y="4069380"/>
            <a:ext cx="16510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großes</a:t>
            </a:r>
            <a:r>
              <a:rPr lang="de-DE" sz="1400" dirty="0">
                <a:latin typeface="Arial" panose="020B0604020202020204" pitchFamily="34" charset="0"/>
                <a:cs typeface="Arial" panose="020B0604020202020204" pitchFamily="34" charset="0"/>
              </a:rPr>
              <a:t> </a:t>
            </a:r>
            <a:r>
              <a:rPr lang="de-DE" sz="1400" b="1" dirty="0">
                <a:latin typeface="Arial" panose="020B0604020202020204" pitchFamily="34" charset="0"/>
                <a:cs typeface="Arial" panose="020B0604020202020204" pitchFamily="34" charset="0"/>
              </a:rPr>
              <a:t>Vertrauen</a:t>
            </a:r>
          </a:p>
        </p:txBody>
      </p:sp>
    </p:spTree>
    <p:extLst>
      <p:ext uri="{BB962C8B-B14F-4D97-AF65-F5344CB8AC3E}">
        <p14:creationId xmlns:p14="http://schemas.microsoft.com/office/powerpoint/2010/main" val="1436271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xmlns="" id="{A4056228-1322-4273-8C6F-DEE293B0E254}"/>
              </a:ext>
            </a:extLst>
          </p:cNvPr>
          <p:cNvSpPr>
            <a:spLocks noGrp="1"/>
          </p:cNvSpPr>
          <p:nvPr>
            <p:ph type="subTitle" idx="1"/>
          </p:nvPr>
        </p:nvSpPr>
        <p:spPr>
          <a:xfrm>
            <a:off x="364067" y="4776953"/>
            <a:ext cx="11463866" cy="932185"/>
          </a:xfrm>
          <a:ln>
            <a:solidFill>
              <a:schemeClr val="tx1"/>
            </a:solidFill>
          </a:ln>
        </p:spPr>
        <p:txBody>
          <a:bodyPr>
            <a:normAutofit/>
          </a:bodyPr>
          <a:lstStyle/>
          <a:p>
            <a:pPr algn="just">
              <a:lnSpc>
                <a:spcPct val="110000"/>
              </a:lnSpc>
            </a:pPr>
            <a:r>
              <a:rPr lang="de-AT" sz="1600" dirty="0" smtClean="0">
                <a:latin typeface="Arial" panose="020B0604020202020204" pitchFamily="34" charset="0"/>
                <a:cs typeface="Arial" panose="020B0604020202020204" pitchFamily="34" charset="0"/>
              </a:rPr>
              <a:t>Zwischen Männern und Frauen gibt es bezüglich dieser Frage keine signifikanten Unterschiede. Auffällig ist jedoch, dass Personen über 40 Jahre wesentlich öfter Nachrichtensendungen im Radio bzw. Fernsehen hören/sehen als jüngere Befragte.</a:t>
            </a:r>
            <a:endParaRPr lang="de-AT" sz="1600" dirty="0">
              <a:latin typeface="Arial" panose="020B0604020202020204" pitchFamily="34" charset="0"/>
              <a:cs typeface="Arial" panose="020B0604020202020204" pitchFamily="34" charset="0"/>
            </a:endParaRPr>
          </a:p>
        </p:txBody>
      </p:sp>
      <p:sp>
        <p:nvSpPr>
          <p:cNvPr id="5" name="Textfeld 4">
            <a:extLst>
              <a:ext uri="{FF2B5EF4-FFF2-40B4-BE49-F238E27FC236}">
                <a16:creationId xmlns:a16="http://schemas.microsoft.com/office/drawing/2014/main" xmlns="" id="{1C724840-76D2-4AEA-8559-4C3EA0A42D2F}"/>
              </a:ext>
            </a:extLst>
          </p:cNvPr>
          <p:cNvSpPr txBox="1"/>
          <p:nvPr/>
        </p:nvSpPr>
        <p:spPr>
          <a:xfrm>
            <a:off x="840297" y="449989"/>
            <a:ext cx="10511406" cy="369332"/>
          </a:xfrm>
          <a:prstGeom prst="rect">
            <a:avLst/>
          </a:prstGeom>
          <a:noFill/>
        </p:spPr>
        <p:txBody>
          <a:bodyPr wrap="square" rtlCol="0">
            <a:spAutoFit/>
          </a:bodyPr>
          <a:lstStyle/>
          <a:p>
            <a:pPr algn="ctr"/>
            <a:r>
              <a:rPr lang="de-AT" b="1" dirty="0">
                <a:latin typeface="Arial" panose="020B0604020202020204" pitchFamily="34" charset="0"/>
                <a:cs typeface="Arial" panose="020B0604020202020204" pitchFamily="34" charset="0"/>
              </a:rPr>
              <a:t>Wie oft hören bzw. sehen Sie eine Nachrichtensendung im Radio bzw. im Fernsehen?</a:t>
            </a:r>
          </a:p>
        </p:txBody>
      </p:sp>
      <p:pic>
        <p:nvPicPr>
          <p:cNvPr id="7" name="Grafik 6">
            <a:extLst>
              <a:ext uri="{FF2B5EF4-FFF2-40B4-BE49-F238E27FC236}">
                <a16:creationId xmlns:a16="http://schemas.microsoft.com/office/drawing/2014/main" xmlns="" id="{9E6BD009-2312-1B44-BBD4-5E70483F7B19}"/>
              </a:ext>
            </a:extLst>
          </p:cNvPr>
          <p:cNvPicPr>
            <a:picLocks noChangeAspect="1"/>
          </p:cNvPicPr>
          <p:nvPr/>
        </p:nvPicPr>
        <p:blipFill>
          <a:blip r:embed="rId2"/>
          <a:stretch>
            <a:fillRect/>
          </a:stretch>
        </p:blipFill>
        <p:spPr>
          <a:xfrm>
            <a:off x="11336055" y="0"/>
            <a:ext cx="720479" cy="1267856"/>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714" y="1415299"/>
            <a:ext cx="4940862" cy="2202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5287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97956F3-9831-44A1-9CB3-5DA712409C54}"/>
              </a:ext>
            </a:extLst>
          </p:cNvPr>
          <p:cNvSpPr>
            <a:spLocks noGrp="1"/>
          </p:cNvSpPr>
          <p:nvPr>
            <p:ph type="title"/>
          </p:nvPr>
        </p:nvSpPr>
        <p:spPr>
          <a:xfrm>
            <a:off x="838200" y="229659"/>
            <a:ext cx="10515600" cy="746344"/>
          </a:xfrm>
        </p:spPr>
        <p:txBody>
          <a:bodyPr>
            <a:normAutofit/>
          </a:bodyPr>
          <a:lstStyle/>
          <a:p>
            <a:pPr algn="ctr"/>
            <a:r>
              <a:rPr lang="de-AT" sz="2000" b="1" dirty="0">
                <a:latin typeface="Arial" panose="020B0604020202020204" pitchFamily="34" charset="0"/>
                <a:cs typeface="Arial" panose="020B0604020202020204" pitchFamily="34" charset="0"/>
              </a:rPr>
              <a:t>Wie häufig informieren Sie sich über Politik aus einer Tageszeitung?</a:t>
            </a:r>
          </a:p>
        </p:txBody>
      </p:sp>
      <p:sp>
        <p:nvSpPr>
          <p:cNvPr id="7" name="Textfeld 6">
            <a:extLst>
              <a:ext uri="{FF2B5EF4-FFF2-40B4-BE49-F238E27FC236}">
                <a16:creationId xmlns:a16="http://schemas.microsoft.com/office/drawing/2014/main" xmlns="" id="{366EC0DD-FA14-4255-AEC4-54A19F1FB671}"/>
              </a:ext>
            </a:extLst>
          </p:cNvPr>
          <p:cNvSpPr txBox="1"/>
          <p:nvPr/>
        </p:nvSpPr>
        <p:spPr>
          <a:xfrm>
            <a:off x="262621" y="5046367"/>
            <a:ext cx="11666755" cy="830997"/>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Auch bei dieser Frage </a:t>
            </a:r>
            <a:r>
              <a:rPr lang="de-AT" sz="1600" dirty="0" smtClean="0">
                <a:latin typeface="Arial" panose="020B0604020202020204" pitchFamily="34" charset="0"/>
                <a:cs typeface="Arial" panose="020B0604020202020204" pitchFamily="34" charset="0"/>
              </a:rPr>
              <a:t>zeigt sich, </a:t>
            </a:r>
            <a:r>
              <a:rPr lang="de-AT" sz="1600" dirty="0">
                <a:latin typeface="Arial" panose="020B0604020202020204" pitchFamily="34" charset="0"/>
                <a:cs typeface="Arial" panose="020B0604020202020204" pitchFamily="34" charset="0"/>
              </a:rPr>
              <a:t>dass sich die Befragten mit steigendem </a:t>
            </a:r>
            <a:r>
              <a:rPr lang="de-AT" sz="1600" dirty="0" smtClean="0">
                <a:latin typeface="Arial" panose="020B0604020202020204" pitchFamily="34" charset="0"/>
                <a:cs typeface="Arial" panose="020B0604020202020204" pitchFamily="34" charset="0"/>
              </a:rPr>
              <a:t>Alter (über 40 Jahre)  </a:t>
            </a:r>
            <a:r>
              <a:rPr lang="de-AT" sz="1600" dirty="0">
                <a:latin typeface="Arial" panose="020B0604020202020204" pitchFamily="34" charset="0"/>
                <a:cs typeface="Arial" panose="020B0604020202020204" pitchFamily="34" charset="0"/>
              </a:rPr>
              <a:t>häufiger über Politik aus einer Tageszeitung informieren</a:t>
            </a:r>
            <a:r>
              <a:rPr lang="de-AT" sz="1600" dirty="0" smtClean="0">
                <a:latin typeface="Arial" panose="020B0604020202020204" pitchFamily="34" charset="0"/>
                <a:cs typeface="Arial" panose="020B0604020202020204" pitchFamily="34" charset="0"/>
              </a:rPr>
              <a:t>. Auffällig die Tatsache, dass sich FPÖ-Wähler weniger oft (seltener/nie) über Politik aus einer Tageszeitung informieren. </a:t>
            </a:r>
            <a:endParaRPr lang="de-AT" sz="1600" dirty="0">
              <a:latin typeface="Arial" panose="020B0604020202020204" pitchFamily="34" charset="0"/>
              <a:cs typeface="Arial" panose="020B0604020202020204" pitchFamily="34" charset="0"/>
            </a:endParaRPr>
          </a:p>
        </p:txBody>
      </p:sp>
      <p:pic>
        <p:nvPicPr>
          <p:cNvPr id="8" name="Grafik 7">
            <a:extLst>
              <a:ext uri="{FF2B5EF4-FFF2-40B4-BE49-F238E27FC236}">
                <a16:creationId xmlns:a16="http://schemas.microsoft.com/office/drawing/2014/main" xmlns="" id="{FE66A0E8-99C9-5F4A-93C0-684AFC27AA94}"/>
              </a:ext>
            </a:extLst>
          </p:cNvPr>
          <p:cNvPicPr>
            <a:picLocks noChangeAspect="1"/>
          </p:cNvPicPr>
          <p:nvPr/>
        </p:nvPicPr>
        <p:blipFill>
          <a:blip r:embed="rId2"/>
          <a:stretch>
            <a:fillRect/>
          </a:stretch>
        </p:blipFill>
        <p:spPr>
          <a:xfrm>
            <a:off x="11336055" y="0"/>
            <a:ext cx="720479" cy="1267856"/>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3465" y="1547445"/>
            <a:ext cx="5208001" cy="2321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0034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5">
            <a:extLst>
              <a:ext uri="{FF2B5EF4-FFF2-40B4-BE49-F238E27FC236}">
                <a16:creationId xmlns:a16="http://schemas.microsoft.com/office/drawing/2014/main" xmlns="" id="{1FFF3B29-BF7C-435B-892B-353F99FC8A90}"/>
              </a:ext>
            </a:extLst>
          </p:cNvPr>
          <p:cNvGraphicFramePr>
            <a:graphicFrameLocks noGrp="1"/>
          </p:cNvGraphicFramePr>
          <p:nvPr>
            <p:ph idx="1"/>
            <p:extLst>
              <p:ext uri="{D42A27DB-BD31-4B8C-83A1-F6EECF244321}">
                <p14:modId xmlns:p14="http://schemas.microsoft.com/office/powerpoint/2010/main" val="3382452341"/>
              </p:ext>
            </p:extLst>
          </p:nvPr>
        </p:nvGraphicFramePr>
        <p:xfrm>
          <a:off x="152977" y="400918"/>
          <a:ext cx="11099801" cy="377098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feld 6">
            <a:extLst>
              <a:ext uri="{FF2B5EF4-FFF2-40B4-BE49-F238E27FC236}">
                <a16:creationId xmlns:a16="http://schemas.microsoft.com/office/drawing/2014/main" xmlns="" id="{CABA25A8-3303-43F2-9289-1EB08956DBA7}"/>
              </a:ext>
            </a:extLst>
          </p:cNvPr>
          <p:cNvSpPr txBox="1"/>
          <p:nvPr/>
        </p:nvSpPr>
        <p:spPr>
          <a:xfrm>
            <a:off x="694268" y="4055264"/>
            <a:ext cx="11099801" cy="2800767"/>
          </a:xfrm>
          <a:prstGeom prst="rect">
            <a:avLst/>
          </a:prstGeom>
          <a:noFill/>
          <a:ln>
            <a:solidFill>
              <a:schemeClr val="tx1"/>
            </a:solidFill>
          </a:ln>
        </p:spPr>
        <p:txBody>
          <a:bodyPr wrap="square" rtlCol="0">
            <a:spAutoFit/>
          </a:bodyPr>
          <a:lstStyle/>
          <a:p>
            <a:r>
              <a:rPr lang="de-AT" sz="1600" dirty="0" smtClean="0">
                <a:latin typeface="Arial" panose="020B0604020202020204" pitchFamily="34" charset="0"/>
                <a:cs typeface="Arial" panose="020B0604020202020204" pitchFamily="34" charset="0"/>
              </a:rPr>
              <a:t>Bei den Tirolern haben </a:t>
            </a:r>
            <a:r>
              <a:rPr lang="de-AT" sz="1600" dirty="0">
                <a:latin typeface="Arial" panose="020B0604020202020204" pitchFamily="34" charset="0"/>
                <a:cs typeface="Arial" panose="020B0604020202020204" pitchFamily="34" charset="0"/>
              </a:rPr>
              <a:t>Politiker </a:t>
            </a:r>
            <a:r>
              <a:rPr lang="de-AT" sz="1600" dirty="0" smtClean="0">
                <a:latin typeface="Arial" panose="020B0604020202020204" pitchFamily="34" charset="0"/>
                <a:cs typeface="Arial" panose="020B0604020202020204" pitchFamily="34" charset="0"/>
              </a:rPr>
              <a:t>ein eher schlechtes Image </a:t>
            </a:r>
            <a:r>
              <a:rPr lang="de-AT" sz="1600" dirty="0">
                <a:latin typeface="Arial" panose="020B0604020202020204" pitchFamily="34" charset="0"/>
                <a:cs typeface="Arial" panose="020B0604020202020204" pitchFamily="34" charset="0"/>
              </a:rPr>
              <a:t>und </a:t>
            </a:r>
            <a:r>
              <a:rPr lang="de-AT" sz="1600" dirty="0" smtClean="0">
                <a:latin typeface="Arial" panose="020B0604020202020204" pitchFamily="34" charset="0"/>
                <a:cs typeface="Arial" panose="020B0604020202020204" pitchFamily="34" charset="0"/>
              </a:rPr>
              <a:t>Universitätsprofessoren/Innen ein sehr gutes Image. Journalisten haben bei 58% der Befragten ein positives Image. Das </a:t>
            </a:r>
            <a:r>
              <a:rPr lang="de-AT" sz="1600" dirty="0">
                <a:latin typeface="Arial" panose="020B0604020202020204" pitchFamily="34" charset="0"/>
                <a:cs typeface="Arial" panose="020B0604020202020204" pitchFamily="34" charset="0"/>
              </a:rPr>
              <a:t>Image von PolitikerInnen wird durch Geschlecht und Parteipräferenzen beeinflusst: </a:t>
            </a:r>
            <a:r>
              <a:rPr lang="de-AT" sz="1600" dirty="0" smtClean="0">
                <a:latin typeface="Arial" panose="020B0604020202020204" pitchFamily="34" charset="0"/>
                <a:cs typeface="Arial" panose="020B0604020202020204" pitchFamily="34" charset="0"/>
              </a:rPr>
              <a:t>39,5% </a:t>
            </a:r>
            <a:r>
              <a:rPr lang="de-AT" sz="1600" dirty="0">
                <a:latin typeface="Arial" panose="020B0604020202020204" pitchFamily="34" charset="0"/>
                <a:cs typeface="Arial" panose="020B0604020202020204" pitchFamily="34" charset="0"/>
              </a:rPr>
              <a:t>der Frauen geben eine positive Meinung zu PolitikerInnen an, während </a:t>
            </a:r>
            <a:r>
              <a:rPr lang="de-AT" sz="1600" dirty="0" smtClean="0">
                <a:latin typeface="Arial" panose="020B0604020202020204" pitchFamily="34" charset="0"/>
                <a:cs typeface="Arial" panose="020B0604020202020204" pitchFamily="34" charset="0"/>
              </a:rPr>
              <a:t>diese bei Männern auf 27% absinkt. ÖVP-</a:t>
            </a:r>
            <a:r>
              <a:rPr lang="de-AT" sz="1600" dirty="0" err="1" smtClean="0">
                <a:latin typeface="Arial" panose="020B0604020202020204" pitchFamily="34" charset="0"/>
                <a:cs typeface="Arial" panose="020B0604020202020204" pitchFamily="34" charset="0"/>
              </a:rPr>
              <a:t>WählerInnen</a:t>
            </a:r>
            <a:r>
              <a:rPr lang="de-AT" sz="1600" dirty="0" smtClean="0">
                <a:latin typeface="Arial" panose="020B0604020202020204" pitchFamily="34" charset="0"/>
                <a:cs typeface="Arial" panose="020B0604020202020204" pitchFamily="34" charset="0"/>
              </a:rPr>
              <a:t> </a:t>
            </a:r>
            <a:r>
              <a:rPr lang="de-AT" sz="1600" dirty="0">
                <a:latin typeface="Arial" panose="020B0604020202020204" pitchFamily="34" charset="0"/>
                <a:cs typeface="Arial" panose="020B0604020202020204" pitchFamily="34" charset="0"/>
              </a:rPr>
              <a:t>haben mit 40,5% die beste Einstellung gegenüber PolitikerInnen und die </a:t>
            </a:r>
            <a:r>
              <a:rPr lang="de-AT" sz="1600" dirty="0" smtClean="0">
                <a:latin typeface="Arial" panose="020B0604020202020204" pitchFamily="34" charset="0"/>
                <a:cs typeface="Arial" panose="020B0604020202020204" pitchFamily="34" charset="0"/>
              </a:rPr>
              <a:t>Grün-</a:t>
            </a:r>
            <a:r>
              <a:rPr lang="de-AT" sz="1600" dirty="0" err="1" smtClean="0">
                <a:latin typeface="Arial" panose="020B0604020202020204" pitchFamily="34" charset="0"/>
                <a:cs typeface="Arial" panose="020B0604020202020204" pitchFamily="34" charset="0"/>
              </a:rPr>
              <a:t>WählerInnen</a:t>
            </a:r>
            <a:r>
              <a:rPr lang="de-AT" sz="1600" dirty="0" smtClean="0">
                <a:latin typeface="Arial" panose="020B0604020202020204" pitchFamily="34" charset="0"/>
                <a:cs typeface="Arial" panose="020B0604020202020204" pitchFamily="34" charset="0"/>
              </a:rPr>
              <a:t> </a:t>
            </a:r>
            <a:r>
              <a:rPr lang="de-AT" sz="1600" dirty="0">
                <a:latin typeface="Arial" panose="020B0604020202020204" pitchFamily="34" charset="0"/>
                <a:cs typeface="Arial" panose="020B0604020202020204" pitchFamily="34" charset="0"/>
              </a:rPr>
              <a:t>haben mit 55,6% </a:t>
            </a:r>
            <a:r>
              <a:rPr lang="de-AT" sz="1600" dirty="0" smtClean="0">
                <a:latin typeface="Arial" panose="020B0604020202020204" pitchFamily="34" charset="0"/>
                <a:cs typeface="Arial" panose="020B0604020202020204" pitchFamily="34" charset="0"/>
              </a:rPr>
              <a:t>eher eine negative Meinung über Politiker. </a:t>
            </a:r>
            <a:endParaRPr lang="de-AT" sz="1600" dirty="0">
              <a:latin typeface="Arial" panose="020B0604020202020204" pitchFamily="34" charset="0"/>
              <a:cs typeface="Arial" panose="020B0604020202020204" pitchFamily="34" charset="0"/>
            </a:endParaRPr>
          </a:p>
          <a:p>
            <a:r>
              <a:rPr lang="de-AT" sz="1600" dirty="0">
                <a:latin typeface="Arial" panose="020B0604020202020204" pitchFamily="34" charset="0"/>
                <a:cs typeface="Arial" panose="020B0604020202020204" pitchFamily="34" charset="0"/>
              </a:rPr>
              <a:t>Das Image von ProfessorInnen wird von Alter und Parteipräferenzen beeinflusst: Je jünger die befragte Person, desto schlechter die Beurteilung. Von den unter 25-Jährigen </a:t>
            </a:r>
            <a:r>
              <a:rPr lang="de-AT" sz="1600" dirty="0" smtClean="0">
                <a:latin typeface="Arial" panose="020B0604020202020204" pitchFamily="34" charset="0"/>
                <a:cs typeface="Arial" panose="020B0604020202020204" pitchFamily="34" charset="0"/>
              </a:rPr>
              <a:t>assoziieren 15,2</a:t>
            </a:r>
            <a:r>
              <a:rPr lang="de-AT" sz="1600" dirty="0">
                <a:latin typeface="Arial" panose="020B0604020202020204" pitchFamily="34" charset="0"/>
                <a:cs typeface="Arial" panose="020B0604020202020204" pitchFamily="34" charset="0"/>
              </a:rPr>
              <a:t>% </a:t>
            </a:r>
            <a:r>
              <a:rPr lang="de-AT" sz="1600" dirty="0" smtClean="0">
                <a:latin typeface="Arial" panose="020B0604020202020204" pitchFamily="34" charset="0"/>
                <a:cs typeface="Arial" panose="020B0604020202020204" pitchFamily="34" charset="0"/>
              </a:rPr>
              <a:t>etwas Negatives und </a:t>
            </a:r>
            <a:r>
              <a:rPr lang="de-AT" sz="1600" dirty="0">
                <a:latin typeface="Arial" panose="020B0604020202020204" pitchFamily="34" charset="0"/>
                <a:cs typeface="Arial" panose="020B0604020202020204" pitchFamily="34" charset="0"/>
              </a:rPr>
              <a:t>von den über 60-Jährigen geben 76,8% </a:t>
            </a:r>
            <a:r>
              <a:rPr lang="de-AT" sz="1600" dirty="0" smtClean="0">
                <a:latin typeface="Arial" panose="020B0604020202020204" pitchFamily="34" charset="0"/>
                <a:cs typeface="Arial" panose="020B0604020202020204" pitchFamily="34" charset="0"/>
              </a:rPr>
              <a:t>etwas Positives an. 88% der SPÖ-</a:t>
            </a:r>
            <a:r>
              <a:rPr lang="de-AT" sz="1600" dirty="0" err="1" smtClean="0">
                <a:latin typeface="Arial" panose="020B0604020202020204" pitchFamily="34" charset="0"/>
                <a:cs typeface="Arial" panose="020B0604020202020204" pitchFamily="34" charset="0"/>
              </a:rPr>
              <a:t>WählerInnen</a:t>
            </a:r>
            <a:r>
              <a:rPr lang="de-AT" sz="1600" dirty="0" smtClean="0">
                <a:latin typeface="Arial" panose="020B0604020202020204" pitchFamily="34" charset="0"/>
                <a:cs typeface="Arial" panose="020B0604020202020204" pitchFamily="34" charset="0"/>
              </a:rPr>
              <a:t> verbinden mit dem Berufsbild des Universitätsprofessors etwas Positives, während von den FPÖ-</a:t>
            </a:r>
            <a:r>
              <a:rPr lang="de-AT" sz="1600" dirty="0" err="1" smtClean="0">
                <a:latin typeface="Arial" panose="020B0604020202020204" pitchFamily="34" charset="0"/>
                <a:cs typeface="Arial" panose="020B0604020202020204" pitchFamily="34" charset="0"/>
              </a:rPr>
              <a:t>WählerInnen</a:t>
            </a:r>
            <a:r>
              <a:rPr lang="de-AT" sz="1600" dirty="0" smtClean="0">
                <a:latin typeface="Arial" panose="020B0604020202020204" pitchFamily="34" charset="0"/>
                <a:cs typeface="Arial" panose="020B0604020202020204" pitchFamily="34" charset="0"/>
              </a:rPr>
              <a:t> nur 50%  Positives nennen.</a:t>
            </a:r>
            <a:endParaRPr lang="de-AT" sz="1600" dirty="0">
              <a:latin typeface="Arial" panose="020B0604020202020204" pitchFamily="34" charset="0"/>
              <a:cs typeface="Arial" panose="020B0604020202020204" pitchFamily="34" charset="0"/>
            </a:endParaRPr>
          </a:p>
          <a:p>
            <a:r>
              <a:rPr lang="de-AT" sz="1600" dirty="0">
                <a:latin typeface="Arial" panose="020B0604020202020204" pitchFamily="34" charset="0"/>
                <a:cs typeface="Arial" panose="020B0604020202020204" pitchFamily="34" charset="0"/>
              </a:rPr>
              <a:t>Das Image von JournalistInnen ist </a:t>
            </a:r>
            <a:r>
              <a:rPr lang="de-AT" sz="1600" dirty="0" smtClean="0">
                <a:latin typeface="Arial" panose="020B0604020202020204" pitchFamily="34" charset="0"/>
                <a:cs typeface="Arial" panose="020B0604020202020204" pitchFamily="34" charset="0"/>
              </a:rPr>
              <a:t>in allen demographischen Gruppen gleich; auch die politische Einstellung der Befragten hat keinen statistisch signifikanten Einfluss.</a:t>
            </a:r>
            <a:endParaRPr lang="de-AT" sz="1600" dirty="0">
              <a:latin typeface="Arial" panose="020B0604020202020204" pitchFamily="34" charset="0"/>
              <a:cs typeface="Arial" panose="020B0604020202020204" pitchFamily="34" charset="0"/>
            </a:endParaRPr>
          </a:p>
        </p:txBody>
      </p:sp>
      <p:sp>
        <p:nvSpPr>
          <p:cNvPr id="2" name="Textfeld 1">
            <a:extLst>
              <a:ext uri="{FF2B5EF4-FFF2-40B4-BE49-F238E27FC236}">
                <a16:creationId xmlns:a16="http://schemas.microsoft.com/office/drawing/2014/main" xmlns="" id="{74A8DDBF-804F-764D-B894-8FEA927C3BA0}"/>
              </a:ext>
            </a:extLst>
          </p:cNvPr>
          <p:cNvSpPr txBox="1"/>
          <p:nvPr/>
        </p:nvSpPr>
        <p:spPr>
          <a:xfrm>
            <a:off x="3457671" y="977459"/>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positiv</a:t>
            </a:r>
          </a:p>
        </p:txBody>
      </p:sp>
      <p:sp>
        <p:nvSpPr>
          <p:cNvPr id="5" name="Textfeld 4">
            <a:extLst>
              <a:ext uri="{FF2B5EF4-FFF2-40B4-BE49-F238E27FC236}">
                <a16:creationId xmlns:a16="http://schemas.microsoft.com/office/drawing/2014/main" xmlns="" id="{EFF9CB75-378C-864B-9A15-1E1CF7B7563E}"/>
              </a:ext>
            </a:extLst>
          </p:cNvPr>
          <p:cNvSpPr txBox="1"/>
          <p:nvPr/>
        </p:nvSpPr>
        <p:spPr>
          <a:xfrm>
            <a:off x="4478867" y="1978634"/>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positiv</a:t>
            </a:r>
          </a:p>
        </p:txBody>
      </p:sp>
      <p:sp>
        <p:nvSpPr>
          <p:cNvPr id="8" name="Textfeld 7">
            <a:extLst>
              <a:ext uri="{FF2B5EF4-FFF2-40B4-BE49-F238E27FC236}">
                <a16:creationId xmlns:a16="http://schemas.microsoft.com/office/drawing/2014/main" xmlns="" id="{22BB56CA-28BD-7F43-80BA-C384AB4784AC}"/>
              </a:ext>
            </a:extLst>
          </p:cNvPr>
          <p:cNvSpPr txBox="1"/>
          <p:nvPr/>
        </p:nvSpPr>
        <p:spPr>
          <a:xfrm>
            <a:off x="4975322" y="2989838"/>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positiv</a:t>
            </a:r>
          </a:p>
        </p:txBody>
      </p:sp>
      <p:sp>
        <p:nvSpPr>
          <p:cNvPr id="9" name="Textfeld 8">
            <a:extLst>
              <a:ext uri="{FF2B5EF4-FFF2-40B4-BE49-F238E27FC236}">
                <a16:creationId xmlns:a16="http://schemas.microsoft.com/office/drawing/2014/main" xmlns="" id="{A36D84FE-A55E-9746-81D2-ED797A7B657C}"/>
              </a:ext>
            </a:extLst>
          </p:cNvPr>
          <p:cNvSpPr txBox="1"/>
          <p:nvPr/>
        </p:nvSpPr>
        <p:spPr>
          <a:xfrm>
            <a:off x="7061201" y="977458"/>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negativ</a:t>
            </a:r>
          </a:p>
        </p:txBody>
      </p:sp>
      <p:sp>
        <p:nvSpPr>
          <p:cNvPr id="10" name="Textfeld 9">
            <a:extLst>
              <a:ext uri="{FF2B5EF4-FFF2-40B4-BE49-F238E27FC236}">
                <a16:creationId xmlns:a16="http://schemas.microsoft.com/office/drawing/2014/main" xmlns="" id="{2DB305ED-360B-9B40-9F23-0EC7AC2AC436}"/>
              </a:ext>
            </a:extLst>
          </p:cNvPr>
          <p:cNvSpPr txBox="1"/>
          <p:nvPr/>
        </p:nvSpPr>
        <p:spPr>
          <a:xfrm>
            <a:off x="8037174" y="1991053"/>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negativ</a:t>
            </a:r>
          </a:p>
        </p:txBody>
      </p:sp>
      <p:sp>
        <p:nvSpPr>
          <p:cNvPr id="11" name="Textfeld 10">
            <a:extLst>
              <a:ext uri="{FF2B5EF4-FFF2-40B4-BE49-F238E27FC236}">
                <a16:creationId xmlns:a16="http://schemas.microsoft.com/office/drawing/2014/main" xmlns="" id="{B1183255-5422-FF4E-BFD3-E7490A2FE882}"/>
              </a:ext>
            </a:extLst>
          </p:cNvPr>
          <p:cNvSpPr txBox="1"/>
          <p:nvPr/>
        </p:nvSpPr>
        <p:spPr>
          <a:xfrm>
            <a:off x="8382001" y="2989838"/>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negativ</a:t>
            </a:r>
          </a:p>
        </p:txBody>
      </p:sp>
      <p:sp>
        <p:nvSpPr>
          <p:cNvPr id="13" name="Textfeld 12">
            <a:extLst>
              <a:ext uri="{FF2B5EF4-FFF2-40B4-BE49-F238E27FC236}">
                <a16:creationId xmlns:a16="http://schemas.microsoft.com/office/drawing/2014/main" xmlns="" id="{E0CE0D27-012A-E844-84FD-77DC3CE9C0BE}"/>
              </a:ext>
            </a:extLst>
          </p:cNvPr>
          <p:cNvSpPr txBox="1"/>
          <p:nvPr/>
        </p:nvSpPr>
        <p:spPr>
          <a:xfrm>
            <a:off x="10053013" y="977458"/>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neutral</a:t>
            </a:r>
          </a:p>
        </p:txBody>
      </p:sp>
      <p:sp>
        <p:nvSpPr>
          <p:cNvPr id="14" name="Textfeld 13">
            <a:extLst>
              <a:ext uri="{FF2B5EF4-FFF2-40B4-BE49-F238E27FC236}">
                <a16:creationId xmlns:a16="http://schemas.microsoft.com/office/drawing/2014/main" xmlns="" id="{83115DEA-05C4-5848-BFAA-CBB1C22DC55F}"/>
              </a:ext>
            </a:extLst>
          </p:cNvPr>
          <p:cNvSpPr txBox="1"/>
          <p:nvPr/>
        </p:nvSpPr>
        <p:spPr>
          <a:xfrm>
            <a:off x="9870595" y="2011755"/>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neutral</a:t>
            </a:r>
          </a:p>
        </p:txBody>
      </p:sp>
      <p:sp>
        <p:nvSpPr>
          <p:cNvPr id="15" name="Textfeld 14">
            <a:extLst>
              <a:ext uri="{FF2B5EF4-FFF2-40B4-BE49-F238E27FC236}">
                <a16:creationId xmlns:a16="http://schemas.microsoft.com/office/drawing/2014/main" xmlns="" id="{5C879031-7FF7-814D-9575-31DAC599D985}"/>
              </a:ext>
            </a:extLst>
          </p:cNvPr>
          <p:cNvSpPr txBox="1"/>
          <p:nvPr/>
        </p:nvSpPr>
        <p:spPr>
          <a:xfrm>
            <a:off x="9766301" y="2962813"/>
            <a:ext cx="1879600"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neutral</a:t>
            </a:r>
          </a:p>
        </p:txBody>
      </p:sp>
      <p:pic>
        <p:nvPicPr>
          <p:cNvPr id="16" name="Grafik 15">
            <a:extLst>
              <a:ext uri="{FF2B5EF4-FFF2-40B4-BE49-F238E27FC236}">
                <a16:creationId xmlns:a16="http://schemas.microsoft.com/office/drawing/2014/main" xmlns="" id="{C8CA704D-4DC4-9B40-8564-C0DCE08B69F0}"/>
              </a:ext>
            </a:extLst>
          </p:cNvPr>
          <p:cNvPicPr>
            <a:picLocks noChangeAspect="1"/>
          </p:cNvPicPr>
          <p:nvPr/>
        </p:nvPicPr>
        <p:blipFill>
          <a:blip r:embed="rId3"/>
          <a:stretch>
            <a:fillRect/>
          </a:stretch>
        </p:blipFill>
        <p:spPr>
          <a:xfrm>
            <a:off x="11336055" y="0"/>
            <a:ext cx="720479" cy="1267856"/>
          </a:xfrm>
          <a:prstGeom prst="rect">
            <a:avLst/>
          </a:prstGeom>
        </p:spPr>
      </p:pic>
    </p:spTree>
    <p:extLst>
      <p:ext uri="{BB962C8B-B14F-4D97-AF65-F5344CB8AC3E}">
        <p14:creationId xmlns:p14="http://schemas.microsoft.com/office/powerpoint/2010/main" val="3002477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xmlns="" id="{30030993-3D9F-4FD6-9F7C-7DCA76D693BE}"/>
              </a:ext>
            </a:extLst>
          </p:cNvPr>
          <p:cNvSpPr txBox="1">
            <a:spLocks/>
          </p:cNvSpPr>
          <p:nvPr/>
        </p:nvSpPr>
        <p:spPr>
          <a:xfrm>
            <a:off x="850102" y="181648"/>
            <a:ext cx="10515600" cy="68125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AT" sz="2000" b="1">
                <a:latin typeface="Arial" panose="020B0604020202020204" pitchFamily="34" charset="0"/>
                <a:cs typeface="Arial" panose="020B0604020202020204" pitchFamily="34" charset="0"/>
              </a:rPr>
              <a:t>Bewertung der positiven Eigenschaften von PolitikerInnen</a:t>
            </a:r>
            <a:endParaRPr lang="de-AT" sz="2000" b="1" dirty="0">
              <a:latin typeface="Arial" panose="020B0604020202020204" pitchFamily="34" charset="0"/>
              <a:cs typeface="Arial" panose="020B0604020202020204" pitchFamily="34" charset="0"/>
            </a:endParaRPr>
          </a:p>
        </p:txBody>
      </p:sp>
      <p:sp>
        <p:nvSpPr>
          <p:cNvPr id="5" name="Textfeld 4">
            <a:extLst>
              <a:ext uri="{FF2B5EF4-FFF2-40B4-BE49-F238E27FC236}">
                <a16:creationId xmlns:a16="http://schemas.microsoft.com/office/drawing/2014/main" xmlns="" id="{BDB1FB66-9468-4F17-B076-0D425FA2E9EF}"/>
              </a:ext>
            </a:extLst>
          </p:cNvPr>
          <p:cNvSpPr txBox="1"/>
          <p:nvPr/>
        </p:nvSpPr>
        <p:spPr>
          <a:xfrm>
            <a:off x="506712" y="4627418"/>
            <a:ext cx="11202380" cy="1815882"/>
          </a:xfrm>
          <a:prstGeom prst="rect">
            <a:avLst/>
          </a:prstGeom>
          <a:noFill/>
          <a:ln>
            <a:solidFill>
              <a:schemeClr val="tx1"/>
            </a:solidFill>
          </a:ln>
        </p:spPr>
        <p:txBody>
          <a:bodyPr wrap="square" rtlCol="0">
            <a:spAutoFit/>
          </a:bodyPr>
          <a:lstStyle/>
          <a:p>
            <a:pPr algn="just"/>
            <a:r>
              <a:rPr lang="de-AT" sz="1600" dirty="0">
                <a:latin typeface="Arial" panose="020B0604020202020204" pitchFamily="34" charset="0"/>
                <a:cs typeface="Arial" panose="020B0604020202020204" pitchFamily="34" charset="0"/>
              </a:rPr>
              <a:t>Etwa die Hälfte der Befragten </a:t>
            </a:r>
            <a:r>
              <a:rPr lang="de-AT" sz="1600" dirty="0" smtClean="0">
                <a:latin typeface="Arial" panose="020B0604020202020204" pitchFamily="34" charset="0"/>
                <a:cs typeface="Arial" panose="020B0604020202020204" pitchFamily="34" charset="0"/>
              </a:rPr>
              <a:t>bezeichnet </a:t>
            </a:r>
            <a:r>
              <a:rPr lang="de-AT" sz="1600" dirty="0" err="1" smtClean="0">
                <a:latin typeface="Arial" panose="020B0604020202020204" pitchFamily="34" charset="0"/>
                <a:cs typeface="Arial" panose="020B0604020202020204" pitchFamily="34" charset="0"/>
              </a:rPr>
              <a:t>PolitikerInnen</a:t>
            </a:r>
            <a:r>
              <a:rPr lang="de-AT" sz="1600" dirty="0" smtClean="0">
                <a:latin typeface="Arial" panose="020B0604020202020204" pitchFamily="34" charset="0"/>
                <a:cs typeface="Arial" panose="020B0604020202020204" pitchFamily="34" charset="0"/>
              </a:rPr>
              <a:t> </a:t>
            </a:r>
            <a:r>
              <a:rPr lang="de-AT" sz="1600" dirty="0">
                <a:latin typeface="Arial" panose="020B0604020202020204" pitchFamily="34" charset="0"/>
                <a:cs typeface="Arial" panose="020B0604020202020204" pitchFamily="34" charset="0"/>
              </a:rPr>
              <a:t>als fleißig </a:t>
            </a:r>
            <a:r>
              <a:rPr lang="de-AT" sz="1600" dirty="0" smtClean="0">
                <a:latin typeface="Arial" panose="020B0604020202020204" pitchFamily="34" charset="0"/>
                <a:cs typeface="Arial" panose="020B0604020202020204" pitchFamily="34" charset="0"/>
              </a:rPr>
              <a:t>und knapp 60% als kompetent. </a:t>
            </a:r>
            <a:r>
              <a:rPr lang="de-AT" sz="1600" dirty="0">
                <a:latin typeface="Arial" panose="020B0604020202020204" pitchFamily="34" charset="0"/>
                <a:cs typeface="Arial" panose="020B0604020202020204" pitchFamily="34" charset="0"/>
              </a:rPr>
              <a:t>Ungefähr ein Fünftel sieht in unseren </a:t>
            </a:r>
            <a:r>
              <a:rPr lang="de-AT" sz="1600" dirty="0" err="1">
                <a:latin typeface="Arial" panose="020B0604020202020204" pitchFamily="34" charset="0"/>
                <a:cs typeface="Arial" panose="020B0604020202020204" pitchFamily="34" charset="0"/>
              </a:rPr>
              <a:t>PolitikerInnen</a:t>
            </a:r>
            <a:r>
              <a:rPr lang="de-AT" sz="1600" dirty="0">
                <a:latin typeface="Arial" panose="020B0604020202020204" pitchFamily="34" charset="0"/>
                <a:cs typeface="Arial" panose="020B0604020202020204" pitchFamily="34" charset="0"/>
              </a:rPr>
              <a:t> </a:t>
            </a:r>
            <a:r>
              <a:rPr lang="de-AT" sz="1600" dirty="0" smtClean="0">
                <a:latin typeface="Arial" panose="020B0604020202020204" pitchFamily="34" charset="0"/>
                <a:cs typeface="Arial" panose="020B0604020202020204" pitchFamily="34" charset="0"/>
              </a:rPr>
              <a:t>gute Vorbilder, </a:t>
            </a:r>
            <a:r>
              <a:rPr lang="de-AT" sz="1600" dirty="0">
                <a:latin typeface="Arial" panose="020B0604020202020204" pitchFamily="34" charset="0"/>
                <a:cs typeface="Arial" panose="020B0604020202020204" pitchFamily="34" charset="0"/>
              </a:rPr>
              <a:t>wobei Personen über 60 Jahre PolitikerInnen am ehesten als gute Vorbilder bezeichnen. </a:t>
            </a:r>
            <a:r>
              <a:rPr lang="de-AT" sz="1600" dirty="0" smtClean="0">
                <a:latin typeface="Arial" panose="020B0604020202020204" pitchFamily="34" charset="0"/>
                <a:cs typeface="Arial" panose="020B0604020202020204" pitchFamily="34" charset="0"/>
              </a:rPr>
              <a:t>Nur 40</a:t>
            </a:r>
            <a:r>
              <a:rPr lang="de-AT" sz="1600" dirty="0">
                <a:latin typeface="Arial" panose="020B0604020202020204" pitchFamily="34" charset="0"/>
                <a:cs typeface="Arial" panose="020B0604020202020204" pitchFamily="34" charset="0"/>
              </a:rPr>
              <a:t>% der Befragten empfinden </a:t>
            </a:r>
            <a:r>
              <a:rPr lang="de-AT" sz="1600" dirty="0" smtClean="0">
                <a:latin typeface="Arial" panose="020B0604020202020204" pitchFamily="34" charset="0"/>
                <a:cs typeface="Arial" panose="020B0604020202020204" pitchFamily="34" charset="0"/>
              </a:rPr>
              <a:t>unsere Politik </a:t>
            </a:r>
            <a:r>
              <a:rPr lang="de-AT" sz="1600" dirty="0">
                <a:latin typeface="Arial" panose="020B0604020202020204" pitchFamily="34" charset="0"/>
                <a:cs typeface="Arial" panose="020B0604020202020204" pitchFamily="34" charset="0"/>
              </a:rPr>
              <a:t>als bürgernah. Die Hälfte der unter 25-Jährigen assoziiert unsere PolitikerInnen mit Fleiß. Bei den über 25-Jährigen sind es rund 60</a:t>
            </a:r>
            <a:r>
              <a:rPr lang="de-AT" sz="1600" dirty="0" smtClean="0">
                <a:latin typeface="Arial" panose="020B0604020202020204" pitchFamily="34" charset="0"/>
                <a:cs typeface="Arial" panose="020B0604020202020204" pitchFamily="34" charset="0"/>
              </a:rPr>
              <a:t>%. </a:t>
            </a:r>
            <a:r>
              <a:rPr lang="de-AT" sz="1600" dirty="0">
                <a:latin typeface="Arial" panose="020B0604020202020204" pitchFamily="34" charset="0"/>
                <a:cs typeface="Arial" panose="020B0604020202020204" pitchFamily="34" charset="0"/>
              </a:rPr>
              <a:t>Die ÖVP- und Türkiswähler bezeichnen die österreichischen </a:t>
            </a:r>
            <a:r>
              <a:rPr lang="de-AT" sz="1600" dirty="0" err="1">
                <a:latin typeface="Arial" panose="020B0604020202020204" pitchFamily="34" charset="0"/>
                <a:cs typeface="Arial" panose="020B0604020202020204" pitchFamily="34" charset="0"/>
              </a:rPr>
              <a:t>PolitikerInnen</a:t>
            </a:r>
            <a:r>
              <a:rPr lang="de-AT" sz="1600" dirty="0">
                <a:latin typeface="Arial" panose="020B0604020202020204" pitchFamily="34" charset="0"/>
                <a:cs typeface="Arial" panose="020B0604020202020204" pitchFamily="34" charset="0"/>
              </a:rPr>
              <a:t> </a:t>
            </a:r>
            <a:r>
              <a:rPr lang="de-AT" sz="1600" dirty="0" smtClean="0">
                <a:latin typeface="Arial" panose="020B0604020202020204" pitchFamily="34" charset="0"/>
                <a:cs typeface="Arial" panose="020B0604020202020204" pitchFamily="34" charset="0"/>
              </a:rPr>
              <a:t>signifikant häufiger (55%) </a:t>
            </a:r>
            <a:r>
              <a:rPr lang="de-AT" sz="1600" dirty="0">
                <a:latin typeface="Arial" panose="020B0604020202020204" pitchFamily="34" charset="0"/>
                <a:cs typeface="Arial" panose="020B0604020202020204" pitchFamily="34" charset="0"/>
              </a:rPr>
              <a:t>als </a:t>
            </a:r>
            <a:r>
              <a:rPr lang="de-AT" sz="1600" dirty="0" smtClean="0">
                <a:latin typeface="Arial" panose="020B0604020202020204" pitchFamily="34" charset="0"/>
                <a:cs typeface="Arial" panose="020B0604020202020204" pitchFamily="34" charset="0"/>
              </a:rPr>
              <a:t>bürgernah und kompetent (62%); </a:t>
            </a:r>
            <a:r>
              <a:rPr lang="de-AT" sz="1600" dirty="0">
                <a:latin typeface="Arial" panose="020B0604020202020204" pitchFamily="34" charset="0"/>
                <a:cs typeface="Arial" panose="020B0604020202020204" pitchFamily="34" charset="0"/>
              </a:rPr>
              <a:t>im Vergleich dazu stimmt </a:t>
            </a:r>
            <a:r>
              <a:rPr lang="de-AT" sz="1600" dirty="0" smtClean="0">
                <a:latin typeface="Arial" panose="020B0604020202020204" pitchFamily="34" charset="0"/>
                <a:cs typeface="Arial" panose="020B0604020202020204" pitchFamily="34" charset="0"/>
              </a:rPr>
              <a:t>der Bürgernähe nur </a:t>
            </a:r>
            <a:r>
              <a:rPr lang="de-AT" sz="1600" dirty="0">
                <a:latin typeface="Arial" panose="020B0604020202020204" pitchFamily="34" charset="0"/>
                <a:cs typeface="Arial" panose="020B0604020202020204" pitchFamily="34" charset="0"/>
              </a:rPr>
              <a:t>knapp ein Viertel der </a:t>
            </a:r>
            <a:r>
              <a:rPr lang="de-AT" sz="1600" dirty="0" smtClean="0">
                <a:latin typeface="Arial" panose="020B0604020202020204" pitchFamily="34" charset="0"/>
                <a:cs typeface="Arial" panose="020B0604020202020204" pitchFamily="34" charset="0"/>
              </a:rPr>
              <a:t>SPÖ-Wähler und NEOS-Wähler sowie ein Drittel der Grün-Wähler </a:t>
            </a:r>
            <a:r>
              <a:rPr lang="de-AT" sz="1600" dirty="0">
                <a:latin typeface="Arial" panose="020B0604020202020204" pitchFamily="34" charset="0"/>
                <a:cs typeface="Arial" panose="020B0604020202020204" pitchFamily="34" charset="0"/>
              </a:rPr>
              <a:t>zu</a:t>
            </a:r>
            <a:r>
              <a:rPr lang="de-AT" sz="1600" dirty="0" smtClean="0">
                <a:latin typeface="Arial" panose="020B0604020202020204" pitchFamily="34" charset="0"/>
                <a:cs typeface="Arial" panose="020B0604020202020204" pitchFamily="34" charset="0"/>
              </a:rPr>
              <a:t>. Nur 43% der FPÖ-Wähler und Grün-Wähler attestieren unseren Politikern Kompetenz.</a:t>
            </a:r>
            <a:endParaRPr lang="de-AT" sz="1600" dirty="0">
              <a:latin typeface="Arial" panose="020B0604020202020204" pitchFamily="34" charset="0"/>
              <a:cs typeface="Arial" panose="020B0604020202020204" pitchFamily="34" charset="0"/>
            </a:endParaRPr>
          </a:p>
        </p:txBody>
      </p:sp>
      <p:graphicFrame>
        <p:nvGraphicFramePr>
          <p:cNvPr id="6" name="Diagramm 5">
            <a:extLst>
              <a:ext uri="{FF2B5EF4-FFF2-40B4-BE49-F238E27FC236}">
                <a16:creationId xmlns:a16="http://schemas.microsoft.com/office/drawing/2014/main" xmlns="" id="{76D14786-5B7D-4656-969D-E57CCA9D4CE5}"/>
              </a:ext>
            </a:extLst>
          </p:cNvPr>
          <p:cNvGraphicFramePr>
            <a:graphicFrameLocks/>
          </p:cNvGraphicFramePr>
          <p:nvPr>
            <p:extLst>
              <p:ext uri="{D42A27DB-BD31-4B8C-83A1-F6EECF244321}">
                <p14:modId xmlns:p14="http://schemas.microsoft.com/office/powerpoint/2010/main" val="735512991"/>
              </p:ext>
            </p:extLst>
          </p:nvPr>
        </p:nvGraphicFramePr>
        <p:xfrm>
          <a:off x="-253218" y="414700"/>
          <a:ext cx="12131777" cy="3993109"/>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feld 1">
            <a:extLst>
              <a:ext uri="{FF2B5EF4-FFF2-40B4-BE49-F238E27FC236}">
                <a16:creationId xmlns:a16="http://schemas.microsoft.com/office/drawing/2014/main" xmlns="" id="{BF1AF656-B67D-4202-882F-E6119996AECE}"/>
              </a:ext>
            </a:extLst>
          </p:cNvPr>
          <p:cNvSpPr txBox="1"/>
          <p:nvPr/>
        </p:nvSpPr>
        <p:spPr>
          <a:xfrm>
            <a:off x="4463572" y="1311099"/>
            <a:ext cx="1291469" cy="307777"/>
          </a:xfrm>
          <a:prstGeom prst="rect">
            <a:avLst/>
          </a:prstGeom>
          <a:noFill/>
          <a:ln>
            <a:noFill/>
          </a:ln>
        </p:spPr>
        <p:txBody>
          <a:bodyPr wrap="square" rtlCol="0">
            <a:spAutoFit/>
          </a:bodyPr>
          <a:lstStyle/>
          <a:p>
            <a:r>
              <a:rPr lang="de-AT" sz="1400" dirty="0"/>
              <a:t>trifft eher zu</a:t>
            </a:r>
          </a:p>
        </p:txBody>
      </p:sp>
      <p:sp>
        <p:nvSpPr>
          <p:cNvPr id="7" name="Textfeld 1">
            <a:extLst>
              <a:ext uri="{FF2B5EF4-FFF2-40B4-BE49-F238E27FC236}">
                <a16:creationId xmlns:a16="http://schemas.microsoft.com/office/drawing/2014/main" xmlns="" id="{FE5BEF50-F0CB-4B04-AE00-B69252030553}"/>
              </a:ext>
            </a:extLst>
          </p:cNvPr>
          <p:cNvSpPr txBox="1"/>
          <p:nvPr/>
        </p:nvSpPr>
        <p:spPr>
          <a:xfrm>
            <a:off x="10991951" y="1575809"/>
            <a:ext cx="500956" cy="276999"/>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200" dirty="0" err="1">
                <a:latin typeface="Arial" panose="020B0604020202020204" pitchFamily="34" charset="0"/>
                <a:cs typeface="Arial" panose="020B0604020202020204" pitchFamily="34" charset="0"/>
              </a:rPr>
              <a:t>k.A</a:t>
            </a:r>
            <a:r>
              <a:rPr lang="de-AT" sz="1200" dirty="0">
                <a:latin typeface="Arial" panose="020B0604020202020204" pitchFamily="34" charset="0"/>
                <a:cs typeface="Arial" panose="020B0604020202020204" pitchFamily="34" charset="0"/>
              </a:rPr>
              <a:t>.</a:t>
            </a:r>
          </a:p>
        </p:txBody>
      </p:sp>
      <p:sp>
        <p:nvSpPr>
          <p:cNvPr id="8" name="Textfeld 1">
            <a:extLst>
              <a:ext uri="{FF2B5EF4-FFF2-40B4-BE49-F238E27FC236}">
                <a16:creationId xmlns:a16="http://schemas.microsoft.com/office/drawing/2014/main" xmlns="" id="{94F27835-D79E-418B-A893-09B6D0B9B1A8}"/>
              </a:ext>
            </a:extLst>
          </p:cNvPr>
          <p:cNvSpPr txBox="1"/>
          <p:nvPr/>
        </p:nvSpPr>
        <p:spPr>
          <a:xfrm>
            <a:off x="11115224" y="3805450"/>
            <a:ext cx="500956" cy="276999"/>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200" dirty="0" err="1">
                <a:latin typeface="Arial" panose="020B0604020202020204" pitchFamily="34" charset="0"/>
                <a:cs typeface="Arial" panose="020B0604020202020204" pitchFamily="34" charset="0"/>
              </a:rPr>
              <a:t>k.A</a:t>
            </a:r>
            <a:r>
              <a:rPr lang="de-AT" sz="1200" dirty="0">
                <a:latin typeface="Arial" panose="020B0604020202020204" pitchFamily="34" charset="0"/>
                <a:cs typeface="Arial" panose="020B0604020202020204" pitchFamily="34" charset="0"/>
              </a:rPr>
              <a:t>.</a:t>
            </a:r>
          </a:p>
        </p:txBody>
      </p:sp>
      <p:sp>
        <p:nvSpPr>
          <p:cNvPr id="9" name="Textfeld 1">
            <a:extLst>
              <a:ext uri="{FF2B5EF4-FFF2-40B4-BE49-F238E27FC236}">
                <a16:creationId xmlns:a16="http://schemas.microsoft.com/office/drawing/2014/main" xmlns="" id="{F5E8D5C8-419C-4EFF-AECD-73D21905B313}"/>
              </a:ext>
            </a:extLst>
          </p:cNvPr>
          <p:cNvSpPr txBox="1"/>
          <p:nvPr/>
        </p:nvSpPr>
        <p:spPr>
          <a:xfrm>
            <a:off x="11103322" y="2982665"/>
            <a:ext cx="500956" cy="276999"/>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200" dirty="0" err="1">
                <a:latin typeface="Arial" panose="020B0604020202020204" pitchFamily="34" charset="0"/>
                <a:cs typeface="Arial" panose="020B0604020202020204" pitchFamily="34" charset="0"/>
              </a:rPr>
              <a:t>k.A</a:t>
            </a:r>
            <a:r>
              <a:rPr lang="de-AT" sz="1200" dirty="0">
                <a:latin typeface="Arial" panose="020B0604020202020204" pitchFamily="34" charset="0"/>
                <a:cs typeface="Arial" panose="020B0604020202020204" pitchFamily="34" charset="0"/>
              </a:rPr>
              <a:t>.</a:t>
            </a:r>
          </a:p>
        </p:txBody>
      </p:sp>
      <p:sp>
        <p:nvSpPr>
          <p:cNvPr id="10" name="Textfeld 1">
            <a:extLst>
              <a:ext uri="{FF2B5EF4-FFF2-40B4-BE49-F238E27FC236}">
                <a16:creationId xmlns:a16="http://schemas.microsoft.com/office/drawing/2014/main" xmlns="" id="{B57ECEC9-2374-4A9E-9D40-0D74D645A608}"/>
              </a:ext>
            </a:extLst>
          </p:cNvPr>
          <p:cNvSpPr txBox="1"/>
          <p:nvPr/>
        </p:nvSpPr>
        <p:spPr>
          <a:xfrm>
            <a:off x="11033318" y="2367342"/>
            <a:ext cx="664768" cy="276999"/>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AT" sz="1200" dirty="0" err="1">
                <a:latin typeface="Arial" panose="020B0604020202020204" pitchFamily="34" charset="0"/>
                <a:cs typeface="Arial" panose="020B0604020202020204" pitchFamily="34" charset="0"/>
              </a:rPr>
              <a:t>k.A</a:t>
            </a:r>
            <a:r>
              <a:rPr lang="de-AT" sz="1200" dirty="0">
                <a:latin typeface="Arial" panose="020B0604020202020204" pitchFamily="34" charset="0"/>
                <a:cs typeface="Arial" panose="020B0604020202020204" pitchFamily="34" charset="0"/>
              </a:rPr>
              <a:t>.</a:t>
            </a:r>
          </a:p>
        </p:txBody>
      </p:sp>
      <p:sp>
        <p:nvSpPr>
          <p:cNvPr id="3" name="Textfeld 2">
            <a:extLst>
              <a:ext uri="{FF2B5EF4-FFF2-40B4-BE49-F238E27FC236}">
                <a16:creationId xmlns:a16="http://schemas.microsoft.com/office/drawing/2014/main" xmlns="" id="{427EDBE7-3D64-DA4B-A3DD-92B43618C4A8}"/>
              </a:ext>
            </a:extLst>
          </p:cNvPr>
          <p:cNvSpPr txBox="1"/>
          <p:nvPr/>
        </p:nvSpPr>
        <p:spPr>
          <a:xfrm>
            <a:off x="850102" y="1560419"/>
            <a:ext cx="1291469" cy="307777"/>
          </a:xfrm>
          <a:prstGeom prst="rect">
            <a:avLst/>
          </a:prstGeom>
          <a:noFill/>
        </p:spPr>
        <p:txBody>
          <a:bodyPr wrap="square" rtlCol="0">
            <a:spAutoFit/>
          </a:bodyPr>
          <a:lstStyle/>
          <a:p>
            <a:pPr algn="r"/>
            <a:r>
              <a:rPr lang="de-DE" sz="1400" b="1" dirty="0">
                <a:latin typeface="Arial" panose="020B0604020202020204" pitchFamily="34" charset="0"/>
                <a:cs typeface="Arial" panose="020B0604020202020204" pitchFamily="34" charset="0"/>
              </a:rPr>
              <a:t>Fleißig</a:t>
            </a:r>
          </a:p>
        </p:txBody>
      </p:sp>
      <p:sp>
        <p:nvSpPr>
          <p:cNvPr id="11" name="Textfeld 10">
            <a:extLst>
              <a:ext uri="{FF2B5EF4-FFF2-40B4-BE49-F238E27FC236}">
                <a16:creationId xmlns:a16="http://schemas.microsoft.com/office/drawing/2014/main" xmlns="" id="{9146D930-CAF8-C14E-B836-CB34C2F750F9}"/>
              </a:ext>
            </a:extLst>
          </p:cNvPr>
          <p:cNvSpPr txBox="1"/>
          <p:nvPr/>
        </p:nvSpPr>
        <p:spPr>
          <a:xfrm>
            <a:off x="493914" y="2229678"/>
            <a:ext cx="1720179" cy="307777"/>
          </a:xfrm>
          <a:prstGeom prst="rect">
            <a:avLst/>
          </a:prstGeom>
          <a:noFill/>
        </p:spPr>
        <p:txBody>
          <a:bodyPr wrap="square" rtlCol="0">
            <a:spAutoFit/>
          </a:bodyPr>
          <a:lstStyle/>
          <a:p>
            <a:pPr algn="r"/>
            <a:r>
              <a:rPr lang="de-DE" sz="1400" b="1" dirty="0">
                <a:latin typeface="Arial" panose="020B0604020202020204" pitchFamily="34" charset="0"/>
                <a:cs typeface="Arial" panose="020B0604020202020204" pitchFamily="34" charset="0"/>
              </a:rPr>
              <a:t>Gute Vorbilder</a:t>
            </a:r>
          </a:p>
        </p:txBody>
      </p:sp>
      <p:sp>
        <p:nvSpPr>
          <p:cNvPr id="12" name="Textfeld 11">
            <a:extLst>
              <a:ext uri="{FF2B5EF4-FFF2-40B4-BE49-F238E27FC236}">
                <a16:creationId xmlns:a16="http://schemas.microsoft.com/office/drawing/2014/main" xmlns="" id="{CEA5C664-733C-E64C-9F3A-F271762CC5EB}"/>
              </a:ext>
            </a:extLst>
          </p:cNvPr>
          <p:cNvSpPr txBox="1"/>
          <p:nvPr/>
        </p:nvSpPr>
        <p:spPr>
          <a:xfrm>
            <a:off x="1079431" y="2977690"/>
            <a:ext cx="1246909" cy="307777"/>
          </a:xfrm>
          <a:prstGeom prst="rect">
            <a:avLst/>
          </a:prstGeom>
          <a:noFill/>
        </p:spPr>
        <p:txBody>
          <a:bodyPr wrap="square" rtlCol="0">
            <a:spAutoFit/>
          </a:bodyPr>
          <a:lstStyle/>
          <a:p>
            <a:r>
              <a:rPr lang="de-DE" sz="1400" b="1" dirty="0">
                <a:latin typeface="Arial" panose="020B0604020202020204" pitchFamily="34" charset="0"/>
                <a:cs typeface="Arial" panose="020B0604020202020204" pitchFamily="34" charset="0"/>
              </a:rPr>
              <a:t>Kompetent</a:t>
            </a:r>
          </a:p>
        </p:txBody>
      </p:sp>
      <p:sp>
        <p:nvSpPr>
          <p:cNvPr id="13" name="Textfeld 12">
            <a:extLst>
              <a:ext uri="{FF2B5EF4-FFF2-40B4-BE49-F238E27FC236}">
                <a16:creationId xmlns:a16="http://schemas.microsoft.com/office/drawing/2014/main" xmlns="" id="{5FB53025-2BBC-8342-A8D6-FB01F02BBAF4}"/>
              </a:ext>
            </a:extLst>
          </p:cNvPr>
          <p:cNvSpPr txBox="1"/>
          <p:nvPr/>
        </p:nvSpPr>
        <p:spPr>
          <a:xfrm>
            <a:off x="59712" y="3725702"/>
            <a:ext cx="2154381" cy="307777"/>
          </a:xfrm>
          <a:prstGeom prst="rect">
            <a:avLst/>
          </a:prstGeom>
          <a:noFill/>
        </p:spPr>
        <p:txBody>
          <a:bodyPr wrap="square" rtlCol="0">
            <a:spAutoFit/>
          </a:bodyPr>
          <a:lstStyle/>
          <a:p>
            <a:pPr algn="r"/>
            <a:r>
              <a:rPr lang="de-DE" sz="1400" b="1" dirty="0">
                <a:latin typeface="Arial" panose="020B0604020202020204" pitchFamily="34" charset="0"/>
                <a:cs typeface="Arial" panose="020B0604020202020204" pitchFamily="34" charset="0"/>
              </a:rPr>
              <a:t>Bürgernahe Politik</a:t>
            </a:r>
          </a:p>
        </p:txBody>
      </p:sp>
      <p:pic>
        <p:nvPicPr>
          <p:cNvPr id="14" name="Grafik 13">
            <a:extLst>
              <a:ext uri="{FF2B5EF4-FFF2-40B4-BE49-F238E27FC236}">
                <a16:creationId xmlns:a16="http://schemas.microsoft.com/office/drawing/2014/main" xmlns="" id="{F7594C01-F7A3-8A4A-9C81-8FC869DC0A45}"/>
              </a:ext>
            </a:extLst>
          </p:cNvPr>
          <p:cNvPicPr>
            <a:picLocks noChangeAspect="1"/>
          </p:cNvPicPr>
          <p:nvPr/>
        </p:nvPicPr>
        <p:blipFill>
          <a:blip r:embed="rId3"/>
          <a:stretch>
            <a:fillRect/>
          </a:stretch>
        </p:blipFill>
        <p:spPr>
          <a:xfrm>
            <a:off x="11336055" y="14068"/>
            <a:ext cx="720479" cy="1267856"/>
          </a:xfrm>
          <a:prstGeom prst="rect">
            <a:avLst/>
          </a:prstGeom>
        </p:spPr>
      </p:pic>
    </p:spTree>
    <p:extLst>
      <p:ext uri="{BB962C8B-B14F-4D97-AF65-F5344CB8AC3E}">
        <p14:creationId xmlns:p14="http://schemas.microsoft.com/office/powerpoint/2010/main" val="404737886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1771</Words>
  <Application>Microsoft Office PowerPoint</Application>
  <PresentationFormat>Benutzerdefiniert</PresentationFormat>
  <Paragraphs>186</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Office</vt:lpstr>
      <vt:lpstr>Politiker -  Image und Vertrauen</vt:lpstr>
      <vt:lpstr>Demographische Struktur der Befragten</vt:lpstr>
      <vt:lpstr>PowerPoint-Präsentation</vt:lpstr>
      <vt:lpstr>PowerPoint-Präsentation</vt:lpstr>
      <vt:lpstr>PowerPoint-Präsentation</vt:lpstr>
      <vt:lpstr>PowerPoint-Präsentation</vt:lpstr>
      <vt:lpstr>Wie häufig informieren Sie sich über Politik aus einer Tageszeitung?</vt:lpstr>
      <vt:lpstr>PowerPoint-Präsentation</vt:lpstr>
      <vt:lpstr>PowerPoint-Präsentation</vt:lpstr>
      <vt:lpstr>PowerPoint-Präsentation</vt:lpstr>
      <vt:lpstr>Von den PolitikerInnen welcher Partei haben Sie eine generell bessere Meinung?</vt:lpstr>
      <vt:lpstr>Von den PolitikerInnen welcher Partei haben Sie eine generell schlechtere Meinung?</vt:lpstr>
      <vt:lpstr>PowerPoint-Präsentation</vt:lpstr>
      <vt:lpstr>PowerPoint-Präsentation</vt:lpstr>
      <vt:lpstr>Üben Sie derzeit ein politisches Amt aus bzw. sind Sie politisch aktiv oder könnten Sie sich vorstellen selbst ein politisches Amt auszuüben?</vt:lpstr>
      <vt:lpstr>Welche Partei würden Sie wählen, wenn am kommenden Sonntag Nationalratswahlen wären bzw. welche Partei hat derzeit Ihre größte Sympathie?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Politiker Image und Vertrauen</dc:title>
  <dc:creator>David Orru</dc:creator>
  <cp:lastModifiedBy>Windows-Benutzer</cp:lastModifiedBy>
  <cp:revision>76</cp:revision>
  <cp:lastPrinted>2019-12-02T07:55:51Z</cp:lastPrinted>
  <dcterms:created xsi:type="dcterms:W3CDTF">2019-11-19T11:46:19Z</dcterms:created>
  <dcterms:modified xsi:type="dcterms:W3CDTF">2019-12-02T10:10:08Z</dcterms:modified>
</cp:coreProperties>
</file>